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57"/>
  </p:notesMasterIdLst>
  <p:sldIdLst>
    <p:sldId id="256" r:id="rId2"/>
    <p:sldId id="274" r:id="rId3"/>
    <p:sldId id="281" r:id="rId4"/>
    <p:sldId id="496" r:id="rId5"/>
    <p:sldId id="594" r:id="rId6"/>
    <p:sldId id="479" r:id="rId7"/>
    <p:sldId id="595" r:id="rId8"/>
    <p:sldId id="653" r:id="rId9"/>
    <p:sldId id="654" r:id="rId10"/>
    <p:sldId id="599" r:id="rId11"/>
    <p:sldId id="607" r:id="rId12"/>
    <p:sldId id="608" r:id="rId13"/>
    <p:sldId id="635" r:id="rId14"/>
    <p:sldId id="634" r:id="rId15"/>
    <p:sldId id="633" r:id="rId16"/>
    <p:sldId id="644" r:id="rId17"/>
    <p:sldId id="610" r:id="rId18"/>
    <p:sldId id="636" r:id="rId19"/>
    <p:sldId id="637" r:id="rId20"/>
    <p:sldId id="639" r:id="rId21"/>
    <p:sldId id="640" r:id="rId22"/>
    <p:sldId id="641" r:id="rId23"/>
    <p:sldId id="616" r:id="rId24"/>
    <p:sldId id="642" r:id="rId25"/>
    <p:sldId id="615" r:id="rId26"/>
    <p:sldId id="643" r:id="rId27"/>
    <p:sldId id="614" r:id="rId28"/>
    <p:sldId id="618" r:id="rId29"/>
    <p:sldId id="620" r:id="rId30"/>
    <p:sldId id="651" r:id="rId31"/>
    <p:sldId id="646" r:id="rId32"/>
    <p:sldId id="655" r:id="rId33"/>
    <p:sldId id="657" r:id="rId34"/>
    <p:sldId id="658" r:id="rId35"/>
    <p:sldId id="660" r:id="rId36"/>
    <p:sldId id="663" r:id="rId37"/>
    <p:sldId id="670" r:id="rId38"/>
    <p:sldId id="678" r:id="rId39"/>
    <p:sldId id="700" r:id="rId40"/>
    <p:sldId id="701" r:id="rId41"/>
    <p:sldId id="717" r:id="rId42"/>
    <p:sldId id="718" r:id="rId43"/>
    <p:sldId id="719" r:id="rId44"/>
    <p:sldId id="702" r:id="rId45"/>
    <p:sldId id="704" r:id="rId46"/>
    <p:sldId id="706" r:id="rId47"/>
    <p:sldId id="707" r:id="rId48"/>
    <p:sldId id="715" r:id="rId49"/>
    <p:sldId id="710" r:id="rId50"/>
    <p:sldId id="711" r:id="rId51"/>
    <p:sldId id="716" r:id="rId52"/>
    <p:sldId id="623" r:id="rId53"/>
    <p:sldId id="621" r:id="rId54"/>
    <p:sldId id="622" r:id="rId55"/>
    <p:sldId id="276" r:id="rId5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CC"/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2857" autoAdjust="0"/>
  </p:normalViewPr>
  <p:slideViewPr>
    <p:cSldViewPr>
      <p:cViewPr varScale="1">
        <p:scale>
          <a:sx n="84" d="100"/>
          <a:sy n="84" d="100"/>
        </p:scale>
        <p:origin x="-144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87E39-5FC7-4153-BE2B-69B76AAE5298}" type="datetimeFigureOut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312EF-200F-4603-94CC-1477BDFC6078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294049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35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642178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38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12EF-200F-4603-94CC-1477BDFC6078}" type="slidenum">
              <a:rPr lang="uk-UA" smtClean="0"/>
              <a:pPr/>
              <a:t>42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ECDE7-88BB-4609-BBA2-70488AF1B492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9FD20-7847-40EC-9CFE-60EB2BFB38D4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F86-0354-461C-976D-2E7330AEB773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A1155-43A3-4426-B305-4FA08DCA7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633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44513-9BC9-44D2-B599-C71F592D6200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4177-619C-4288-B7CE-DF267090017A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CDFCB-9D11-4863-847A-79B46FDA1E8D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16C27-A5B4-4081-8750-8FA6B127B4CB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1E2C-638E-4D73-ACC9-D55B38D04B4E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A131D-2103-4541-9C3C-6A999374BDA6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027BA-EDFA-4AF4-8831-1B2323105587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A17F-8CE5-41CE-9288-74F7C442A9E0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E4A4B50-0BF0-472E-B6BB-529756979E8C}" type="datetime1">
              <a:rPr lang="uk-UA" smtClean="0"/>
              <a:pPr/>
              <a:t>09.07.2019</a:t>
            </a:fld>
            <a:endParaRPr lang="uk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D674F25-5597-49FC-B98D-6E04BCE59C2F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online.zakon.kz/Document/?link_id=1002000912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hyperlink" Target="mailto:olga.znachkova@gmail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573016"/>
            <a:ext cx="8352656" cy="1927225"/>
          </a:xfrm>
        </p:spPr>
        <p:txBody>
          <a:bodyPr/>
          <a:lstStyle/>
          <a:p>
            <a:pPr hangingPunct="0"/>
            <a: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dirty="0" smtClean="0"/>
              <a:t>Выполнение расчетов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по эффективной ставке процента и дисконтированию денежных потоков –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на примере полученных кредитов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 при помощи  </a:t>
            </a:r>
            <a:r>
              <a:rPr lang="en-US" sz="4000" dirty="0" smtClean="0"/>
              <a:t>Microsoft Excel</a:t>
            </a:r>
            <a:endParaRPr lang="uk-UA" sz="40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5877272"/>
            <a:ext cx="3808512" cy="648072"/>
          </a:xfrm>
        </p:spPr>
        <p:txBody>
          <a:bodyPr>
            <a:normAutofit/>
          </a:bodyPr>
          <a:lstStyle/>
          <a:p>
            <a:r>
              <a:rPr lang="ru-RU" sz="1800" i="1" dirty="0" err="1" smtClean="0">
                <a:latin typeface="Palatino Linotype" pitchFamily="18" charset="0"/>
              </a:rPr>
              <a:t>Значкова</a:t>
            </a:r>
            <a:r>
              <a:rPr lang="ru-RU" sz="1800" i="1" dirty="0" smtClean="0">
                <a:latin typeface="Palatino Linotype" pitchFamily="18" charset="0"/>
              </a:rPr>
              <a:t> О.Я.</a:t>
            </a:r>
            <a:endParaRPr lang="uk-UA" sz="1800" i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584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772816"/>
            <a:ext cx="8229600" cy="691480"/>
          </a:xfrm>
        </p:spPr>
        <p:txBody>
          <a:bodyPr/>
          <a:lstStyle/>
          <a:p>
            <a:pPr lvl="0"/>
            <a:r>
              <a:rPr lang="ru-RU" sz="2400" dirty="0" smtClean="0"/>
              <a:t>МСФО и П(С)БУ,  </a:t>
            </a:r>
            <a:br>
              <a:rPr lang="ru-RU" sz="2400" dirty="0" smtClean="0"/>
            </a:br>
            <a:r>
              <a:rPr lang="ru-RU" sz="2400" dirty="0" smtClean="0"/>
              <a:t>требующие применения  дисконтирования для полученных кредитов</a:t>
            </a:r>
            <a:endParaRPr lang="uk-UA" sz="2400" i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10</a:t>
            </a:fld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2602592"/>
          <a:ext cx="864096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0242"/>
                <a:gridCol w="2804454"/>
                <a:gridCol w="23762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МСФО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Соответствующие П(С)БУ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МСФО 9 «Финансовые инструменты»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Долговые</a:t>
                      </a:r>
                      <a:r>
                        <a:rPr lang="ru-RU" baseline="0" dirty="0" smtClean="0"/>
                        <a:t> финансовые обязательства</a:t>
                      </a:r>
                    </a:p>
                    <a:p>
                      <a:r>
                        <a:rPr lang="ru-RU" baseline="0" dirty="0" smtClean="0"/>
                        <a:t>Резервы под активы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«Обязательства» 13 «Финансовые инструменты»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МСФО 13 «Справедливая стоимость»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Справедливая стоимость обязательств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Первоначальная оценка </a:t>
            </a:r>
            <a:br>
              <a:rPr lang="ru-RU" sz="3600" dirty="0" smtClean="0"/>
            </a:br>
            <a:r>
              <a:rPr lang="ru-RU" sz="3600" dirty="0" smtClean="0"/>
              <a:t>полученных кредитов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3068960"/>
            <a:ext cx="820891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b="1" dirty="0">
                <a:latin typeface="+mj-lt"/>
              </a:rPr>
              <a:t>По </a:t>
            </a:r>
            <a:r>
              <a:rPr lang="uk-UA" b="1" dirty="0" err="1">
                <a:latin typeface="+mj-lt"/>
              </a:rPr>
              <a:t>справедливой</a:t>
            </a:r>
            <a:r>
              <a:rPr lang="uk-UA" b="1" dirty="0">
                <a:latin typeface="+mj-lt"/>
              </a:rPr>
              <a:t> </a:t>
            </a:r>
            <a:r>
              <a:rPr lang="uk-UA" b="1" dirty="0" err="1">
                <a:latin typeface="+mj-lt"/>
              </a:rPr>
              <a:t>стоимости</a:t>
            </a:r>
            <a:r>
              <a:rPr lang="uk-UA" b="1" dirty="0">
                <a:latin typeface="+mj-lt"/>
              </a:rPr>
              <a:t> </a:t>
            </a:r>
            <a:endParaRPr lang="uk-UA" b="1" dirty="0" smtClean="0">
              <a:latin typeface="+mj-lt"/>
            </a:endParaRPr>
          </a:p>
          <a:p>
            <a:pPr algn="ctr"/>
            <a:endParaRPr lang="uk-UA" b="1" dirty="0">
              <a:latin typeface="+mj-lt"/>
            </a:endParaRPr>
          </a:p>
          <a:p>
            <a:pPr algn="ctr"/>
            <a:r>
              <a:rPr lang="ru-RU" b="1" dirty="0" smtClean="0">
                <a:latin typeface="+mj-lt"/>
              </a:rPr>
              <a:t>+/- затраты на операцию </a:t>
            </a:r>
            <a:endParaRPr lang="en-US" b="1" dirty="0" smtClean="0">
              <a:latin typeface="+mj-lt"/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11</a:t>
            </a:fld>
            <a:endParaRPr lang="uk-UA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572000" y="227687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067944" y="393305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67744" y="4797152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комиссионные и прочие расходы заемщика, которые он бы не понес, если бы не брал кредит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FED24-D6C6-44D9-A8C6-C6E31B70D948}" type="slidenum">
              <a:rPr lang="ru-RU" altLang="en-US"/>
              <a:pPr/>
              <a:t>12</a:t>
            </a:fld>
            <a:endParaRPr lang="ru-RU" altLang="en-US"/>
          </a:p>
        </p:txBody>
      </p:sp>
      <p:sp>
        <p:nvSpPr>
          <p:cNvPr id="1456131" name="Text Box 3"/>
          <p:cNvSpPr txBox="1">
            <a:spLocks noChangeArrowheads="1"/>
          </p:cNvSpPr>
          <p:nvPr/>
        </p:nvSpPr>
        <p:spPr bwMode="auto">
          <a:xfrm>
            <a:off x="611560" y="548680"/>
            <a:ext cx="7632700" cy="461665"/>
          </a:xfrm>
          <a:prstGeom prst="rect">
            <a:avLst/>
          </a:prstGeom>
          <a:solidFill>
            <a:srgbClr val="BDF5F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/>
              <a:t>Справедливая стоимость</a:t>
            </a:r>
            <a:endParaRPr lang="ru-RU" sz="2400" b="1" u="sng" dirty="0"/>
          </a:p>
        </p:txBody>
      </p:sp>
      <p:sp>
        <p:nvSpPr>
          <p:cNvPr id="1456132" name="Text Box 4"/>
          <p:cNvSpPr txBox="1">
            <a:spLocks noChangeArrowheads="1"/>
          </p:cNvSpPr>
          <p:nvPr/>
        </p:nvSpPr>
        <p:spPr bwMode="auto">
          <a:xfrm>
            <a:off x="827460" y="1556743"/>
            <a:ext cx="7416800" cy="78483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/>
              <a:t>сумма денег, по которой </a:t>
            </a:r>
            <a:r>
              <a:rPr lang="ru-RU" dirty="0" smtClean="0"/>
              <a:t>финансовое обязательство </a:t>
            </a:r>
          </a:p>
          <a:p>
            <a:pPr algn="ctr">
              <a:spcBef>
                <a:spcPct val="50000"/>
              </a:spcBef>
            </a:pPr>
            <a:r>
              <a:rPr lang="ru-RU" dirty="0" smtClean="0"/>
              <a:t>могло бы быть погашено на активном рынке</a:t>
            </a:r>
            <a:endParaRPr lang="ru-RU" dirty="0"/>
          </a:p>
        </p:txBody>
      </p:sp>
      <p:sp>
        <p:nvSpPr>
          <p:cNvPr id="1456133" name="Line 5"/>
          <p:cNvSpPr>
            <a:spLocks noChangeShapeType="1"/>
          </p:cNvSpPr>
          <p:nvPr/>
        </p:nvSpPr>
        <p:spPr bwMode="auto">
          <a:xfrm>
            <a:off x="4500935" y="119638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4" name="Text Box 6"/>
          <p:cNvSpPr txBox="1">
            <a:spLocks noChangeArrowheads="1"/>
          </p:cNvSpPr>
          <p:nvPr/>
        </p:nvSpPr>
        <p:spPr bwMode="auto">
          <a:xfrm>
            <a:off x="3132510" y="3212505"/>
            <a:ext cx="26638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/>
              <a:t>на </a:t>
            </a:r>
            <a:r>
              <a:rPr lang="ru-RU" sz="1400" dirty="0"/>
              <a:t>рыночных условиях?</a:t>
            </a:r>
          </a:p>
        </p:txBody>
      </p:sp>
      <p:sp>
        <p:nvSpPr>
          <p:cNvPr id="1456135" name="AutoShape 7"/>
          <p:cNvSpPr>
            <a:spLocks noChangeArrowheads="1"/>
          </p:cNvSpPr>
          <p:nvPr/>
        </p:nvSpPr>
        <p:spPr bwMode="auto">
          <a:xfrm>
            <a:off x="2843585" y="2636243"/>
            <a:ext cx="3384550" cy="144145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6136" name="Line 8"/>
          <p:cNvSpPr>
            <a:spLocks noChangeShapeType="1"/>
          </p:cNvSpPr>
          <p:nvPr/>
        </p:nvSpPr>
        <p:spPr bwMode="auto">
          <a:xfrm>
            <a:off x="2195885" y="335696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7" name="Line 9"/>
          <p:cNvSpPr>
            <a:spLocks noChangeShapeType="1"/>
          </p:cNvSpPr>
          <p:nvPr/>
        </p:nvSpPr>
        <p:spPr bwMode="auto">
          <a:xfrm flipH="1">
            <a:off x="2195885" y="3356968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8" name="Line 10"/>
          <p:cNvSpPr>
            <a:spLocks noChangeShapeType="1"/>
          </p:cNvSpPr>
          <p:nvPr/>
        </p:nvSpPr>
        <p:spPr bwMode="auto">
          <a:xfrm>
            <a:off x="4572372" y="249336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39" name="Line 11"/>
          <p:cNvSpPr>
            <a:spLocks noChangeShapeType="1"/>
          </p:cNvSpPr>
          <p:nvPr/>
        </p:nvSpPr>
        <p:spPr bwMode="auto">
          <a:xfrm>
            <a:off x="6228135" y="335696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40" name="Line 12"/>
          <p:cNvSpPr>
            <a:spLocks noChangeShapeType="1"/>
          </p:cNvSpPr>
          <p:nvPr/>
        </p:nvSpPr>
        <p:spPr bwMode="auto">
          <a:xfrm>
            <a:off x="6948860" y="335696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56141" name="Text Box 13"/>
          <p:cNvSpPr txBox="1">
            <a:spLocks noChangeArrowheads="1"/>
          </p:cNvSpPr>
          <p:nvPr/>
        </p:nvSpPr>
        <p:spPr bwMode="auto">
          <a:xfrm>
            <a:off x="1476747" y="3644305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да</a:t>
            </a:r>
          </a:p>
        </p:txBody>
      </p:sp>
      <p:sp>
        <p:nvSpPr>
          <p:cNvPr id="1456142" name="Text Box 14"/>
          <p:cNvSpPr txBox="1">
            <a:spLocks noChangeArrowheads="1"/>
          </p:cNvSpPr>
          <p:nvPr/>
        </p:nvSpPr>
        <p:spPr bwMode="auto">
          <a:xfrm>
            <a:off x="7164760" y="3572868"/>
            <a:ext cx="936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нет</a:t>
            </a:r>
          </a:p>
        </p:txBody>
      </p:sp>
      <p:sp>
        <p:nvSpPr>
          <p:cNvPr id="1456143" name="Text Box 15"/>
          <p:cNvSpPr txBox="1">
            <a:spLocks noChangeArrowheads="1"/>
          </p:cNvSpPr>
          <p:nvPr/>
        </p:nvSpPr>
        <p:spPr bwMode="auto">
          <a:xfrm>
            <a:off x="611560" y="4149130"/>
            <a:ext cx="3097212" cy="52322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/>
              <a:t>себестоимость финансового обязательства</a:t>
            </a:r>
            <a:endParaRPr lang="ru-RU" sz="1400" dirty="0"/>
          </a:p>
        </p:txBody>
      </p:sp>
      <p:sp>
        <p:nvSpPr>
          <p:cNvPr id="1456144" name="Text Box 16"/>
          <p:cNvSpPr txBox="1">
            <a:spLocks noChangeArrowheads="1"/>
          </p:cNvSpPr>
          <p:nvPr/>
        </p:nvSpPr>
        <p:spPr bwMode="auto">
          <a:xfrm>
            <a:off x="5435972" y="4149130"/>
            <a:ext cx="2881313" cy="52322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smtClean="0"/>
              <a:t>определяемая справедливая </a:t>
            </a:r>
            <a:r>
              <a:rPr lang="ru-RU" sz="1400" dirty="0"/>
              <a:t>стоимость</a:t>
            </a:r>
          </a:p>
        </p:txBody>
      </p:sp>
    </p:spTree>
    <p:extLst>
      <p:ext uri="{BB962C8B-B14F-4D97-AF65-F5344CB8AC3E}">
        <p14:creationId xmlns="" xmlns:p14="http://schemas.microsoft.com/office/powerpoint/2010/main" val="2100933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9906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Первоначальная оценка </a:t>
            </a:r>
            <a:br>
              <a:rPr lang="ru-RU" sz="3200" dirty="0" smtClean="0"/>
            </a:br>
            <a:r>
              <a:rPr lang="ru-RU" sz="3200" dirty="0" smtClean="0"/>
              <a:t>кредитов, полученных –</a:t>
            </a:r>
            <a:br>
              <a:rPr lang="ru-RU" sz="3200" dirty="0" smtClean="0"/>
            </a:br>
            <a:r>
              <a:rPr lang="ru-RU" sz="3200" dirty="0" smtClean="0"/>
              <a:t>на рыночных условиях</a:t>
            </a:r>
            <a:endParaRPr lang="en-US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564904"/>
          <a:ext cx="5688632" cy="178855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688632"/>
              </a:tblGrid>
              <a:tr h="596186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Основная сумма («тело»)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baseline="0" dirty="0" smtClean="0"/>
                        <a:t> Дисконт (комиссии, уплаченные заёмщиком)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+Премия (стимулы, полученные заёмщиком)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13</a:t>
            </a:fld>
            <a:endParaRPr lang="uk-UA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6588224" y="2492896"/>
            <a:ext cx="144016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948264" y="2420888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Справедливая стоимость</a:t>
            </a:r>
            <a:endParaRPr lang="en-US" dirty="0"/>
          </a:p>
        </p:txBody>
      </p:sp>
      <p:sp>
        <p:nvSpPr>
          <p:cNvPr id="11" name="Правая фигурная скобка 10"/>
          <p:cNvSpPr/>
          <p:nvPr/>
        </p:nvSpPr>
        <p:spPr>
          <a:xfrm flipH="1" flipV="1">
            <a:off x="179512" y="3212976"/>
            <a:ext cx="360040" cy="11521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51520" y="4653136"/>
            <a:ext cx="6840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544" y="494116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Первоначальная балансовая стоимость кредита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9906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Последующая оценка </a:t>
            </a:r>
            <a:br>
              <a:rPr lang="ru-RU" sz="3200" dirty="0" smtClean="0"/>
            </a:br>
            <a:r>
              <a:rPr lang="ru-RU" sz="3200" dirty="0" smtClean="0"/>
              <a:t>полученных кредитов –</a:t>
            </a:r>
            <a:br>
              <a:rPr lang="ru-RU" sz="3200" dirty="0" smtClean="0"/>
            </a:br>
            <a:r>
              <a:rPr lang="ru-RU" sz="3200" dirty="0" smtClean="0"/>
              <a:t>по амортизированной себестоимости</a:t>
            </a:r>
            <a:endParaRPr lang="en-US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564904"/>
          <a:ext cx="5688632" cy="183245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688632"/>
              </a:tblGrid>
              <a:tr h="596186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Основная сумма («тело»)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Начисленные проценты по номинальной ставке (договорные)</a:t>
                      </a:r>
                      <a:endParaRPr lang="en-US" dirty="0"/>
                    </a:p>
                  </a:txBody>
                  <a:tcPr/>
                </a:tc>
              </a:tr>
              <a:tr h="596186">
                <a:tc>
                  <a:txBody>
                    <a:bodyPr/>
                    <a:lstStyle/>
                    <a:p>
                      <a:r>
                        <a:rPr lang="ru-RU" dirty="0" smtClean="0"/>
                        <a:t>+/-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Неамортизированный дисконт/ премия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14</a:t>
            </a:fld>
            <a:endParaRPr lang="uk-UA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6516216" y="2492896"/>
            <a:ext cx="216024" cy="24482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64288" y="3212976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Амортизи</a:t>
            </a:r>
            <a:r>
              <a:rPr lang="en-US" dirty="0" smtClean="0"/>
              <a:t>-</a:t>
            </a:r>
          </a:p>
          <a:p>
            <a:r>
              <a:rPr lang="ru-RU" dirty="0" err="1" smtClean="0"/>
              <a:t>рованная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себе</a:t>
            </a:r>
            <a:r>
              <a:rPr lang="en-US" dirty="0" smtClean="0"/>
              <a:t>-</a:t>
            </a:r>
          </a:p>
          <a:p>
            <a:r>
              <a:rPr lang="ru-RU" dirty="0" smtClean="0"/>
              <a:t>стоимость</a:t>
            </a:r>
            <a:endParaRPr lang="en-US" dirty="0"/>
          </a:p>
        </p:txBody>
      </p:sp>
      <p:sp>
        <p:nvSpPr>
          <p:cNvPr id="11" name="Правая фигурная скобка 10"/>
          <p:cNvSpPr/>
          <p:nvPr/>
        </p:nvSpPr>
        <p:spPr>
          <a:xfrm flipH="1" flipV="1">
            <a:off x="179512" y="3212976"/>
            <a:ext cx="360040" cy="11521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Прямая соединительная линия 14"/>
          <p:cNvCxnSpPr>
            <a:stCxn id="11" idx="1"/>
          </p:cNvCxnSpPr>
          <p:nvPr/>
        </p:nvCxnSpPr>
        <p:spPr>
          <a:xfrm>
            <a:off x="179512" y="3789040"/>
            <a:ext cx="0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79512" y="623731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43608" y="594928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Начисленные проценты по ЭПС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908720"/>
          </a:xfrm>
        </p:spPr>
        <p:txBody>
          <a:bodyPr/>
          <a:lstStyle/>
          <a:p>
            <a:pPr marL="457200" indent="-457200"/>
            <a:r>
              <a:rPr lang="ru-RU" sz="3000" dirty="0" smtClean="0"/>
              <a:t>Нормативные документы, содержащие формулы и инструкции по применению метода дисконтирования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15</a:t>
            </a:fld>
            <a:endParaRPr lang="uk-U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5536" y="2204864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ru-RU" sz="2400" dirty="0" smtClean="0"/>
              <a:t>«</a:t>
            </a:r>
            <a:r>
              <a:rPr lang="ru-RU" sz="2400" dirty="0" err="1" smtClean="0"/>
              <a:t>Методичн</a:t>
            </a:r>
            <a:r>
              <a:rPr lang="uk-UA" sz="2400" dirty="0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рекомендації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щодо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розрахунку</a:t>
            </a:r>
            <a:r>
              <a:rPr lang="ru-RU" sz="2400" dirty="0" smtClean="0"/>
              <a:t> </a:t>
            </a:r>
            <a:r>
              <a:rPr lang="ru-RU" sz="2400" dirty="0" err="1" smtClean="0"/>
              <a:t>ефективної</a:t>
            </a:r>
            <a:r>
              <a:rPr lang="ru-RU" sz="2400" dirty="0" smtClean="0"/>
              <a:t> ставки </a:t>
            </a:r>
            <a:r>
              <a:rPr lang="ru-RU" sz="2400" dirty="0" err="1" smtClean="0"/>
              <a:t>відсотка</a:t>
            </a:r>
            <a:r>
              <a:rPr lang="ru-RU" sz="2400" dirty="0" smtClean="0"/>
              <a:t> за </a:t>
            </a:r>
            <a:r>
              <a:rPr lang="ru-RU" sz="2400" dirty="0" err="1" smtClean="0"/>
              <a:t>фінансовими</a:t>
            </a:r>
            <a:r>
              <a:rPr lang="ru-RU" sz="2400" dirty="0" smtClean="0"/>
              <a:t> </a:t>
            </a:r>
            <a:r>
              <a:rPr lang="ru-RU" sz="2400" dirty="0" err="1" smtClean="0"/>
              <a:t>інструментами</a:t>
            </a:r>
            <a:r>
              <a:rPr lang="ru-RU" sz="2400" dirty="0" smtClean="0"/>
              <a:t> в банках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» (Постанова </a:t>
            </a:r>
            <a:r>
              <a:rPr lang="ru-RU" sz="2400" dirty="0" err="1" smtClean="0"/>
              <a:t>Правління</a:t>
            </a:r>
            <a:r>
              <a:rPr lang="ru-RU" sz="2400" dirty="0" smtClean="0"/>
              <a:t> НБУ № 171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01.06.2011)</a:t>
            </a: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r>
              <a:rPr lang="ru-RU" sz="2100" dirty="0" smtClean="0">
                <a:solidFill>
                  <a:srgbClr val="002060"/>
                </a:solidFill>
                <a:latin typeface="+mj-lt"/>
              </a:rPr>
              <a:t>Для расчета процентной ставки</a:t>
            </a:r>
          </a:p>
          <a:p>
            <a:pPr marL="342900" lvl="0" indent="-342900">
              <a:lnSpc>
                <a:spcPct val="90000"/>
              </a:lnSpc>
              <a:spcBef>
                <a:spcPct val="20000"/>
              </a:spcBef>
            </a:pPr>
            <a:endParaRPr lang="ru-RU" sz="2100" dirty="0" smtClean="0">
              <a:solidFill>
                <a:srgbClr val="002060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ВСД (</a:t>
            </a:r>
            <a:r>
              <a:rPr lang="en-US" sz="2100" dirty="0" smtClean="0"/>
              <a:t>IRR) </a:t>
            </a:r>
            <a:r>
              <a:rPr lang="ru-RU" sz="2100" dirty="0" smtClean="0"/>
              <a:t>– для расчета за равные временные интервалы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1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100" dirty="0" smtClean="0"/>
              <a:t>ЧИСТВНДОХ (Х</a:t>
            </a:r>
            <a:r>
              <a:rPr lang="en-US" sz="2100" dirty="0" smtClean="0"/>
              <a:t>IRR) </a:t>
            </a:r>
            <a:r>
              <a:rPr lang="ru-RU" sz="2100" dirty="0" smtClean="0"/>
              <a:t>– для расчета за разные временные интервалы.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*Для использования функций ЧИСТВНДОХ (Х</a:t>
            </a: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IRR) </a:t>
            </a: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 ЧИСТНЗ </a:t>
            </a: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(XNPV)</a:t>
            </a: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в </a:t>
            </a:r>
            <a:r>
              <a:rPr kumimoji="0" lang="en-US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Microsoft Excel </a:t>
            </a:r>
            <a:r>
              <a:rPr kumimoji="0" lang="ru-RU" sz="21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 меню «Надстройки» должен быть включен «Пакет анализа»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8229600" cy="691480"/>
          </a:xfrm>
        </p:spPr>
        <p:txBody>
          <a:bodyPr/>
          <a:lstStyle/>
          <a:p>
            <a:pPr lvl="0"/>
            <a:r>
              <a:rPr lang="ru-RU" sz="1800" b="1" dirty="0" smtClean="0"/>
              <a:t>2. КРЕДИТЫ НА РЫНОЧНЫХ УСЛОВИЯХ</a:t>
            </a:r>
            <a:br>
              <a:rPr lang="ru-RU" sz="1800" b="1" dirty="0" smtClean="0"/>
            </a:br>
            <a:endParaRPr lang="ru-RU" sz="1800" b="1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17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1 - условие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17.03. 2019 компания получила кредит 3 000 000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 сроком до 20.06.2025.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Погашение тела кредита – ежемесячно равными частями и уплата процентов – до 20-го числа каждого месяца.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 Процентная ставка по договору 20%. За открытие ссудного счета банк удерживает </a:t>
            </a:r>
            <a:r>
              <a:rPr lang="ru-RU" sz="1900" dirty="0" err="1" smtClean="0">
                <a:solidFill>
                  <a:srgbClr val="002060"/>
                </a:solidFill>
              </a:rPr>
              <a:t>единоразовую</a:t>
            </a:r>
            <a:r>
              <a:rPr lang="ru-RU" sz="1900" dirty="0" smtClean="0">
                <a:solidFill>
                  <a:srgbClr val="002060"/>
                </a:solidFill>
              </a:rPr>
              <a:t> комиссию в момент выдачи кредита 30 000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. 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Кредит выдается на стандартных условиях. 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В какой сумме компания признает кредит первоначально?</a:t>
            </a: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18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1 – первоначальное признание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Основная сумма полученная - 3 000 000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 Комиссии уплаченные –                 30 000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_____________________________________________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Первоначальная балансовая стоимость 2 </a:t>
            </a:r>
            <a:r>
              <a:rPr lang="en-US" sz="1900" smtClean="0">
                <a:solidFill>
                  <a:srgbClr val="002060"/>
                </a:solidFill>
              </a:rPr>
              <a:t>9</a:t>
            </a:r>
            <a:r>
              <a:rPr lang="ru-RU" sz="1900" smtClean="0">
                <a:solidFill>
                  <a:srgbClr val="002060"/>
                </a:solidFill>
              </a:rPr>
              <a:t>70 </a:t>
            </a:r>
            <a:r>
              <a:rPr lang="ru-RU" sz="1900" dirty="0" smtClean="0">
                <a:solidFill>
                  <a:srgbClr val="002060"/>
                </a:solidFill>
              </a:rPr>
              <a:t>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3501008"/>
            <a:ext cx="8280920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Дт Деньги – Кт ФО/тело                   3 000 000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грн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Дт ФО/дисконт       – Кт Деньги            30 000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грн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_________________________________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08720"/>
          </a:xfrm>
        </p:spPr>
        <p:txBody>
          <a:bodyPr/>
          <a:lstStyle/>
          <a:p>
            <a:pPr marL="457200" indent="-457200"/>
            <a:r>
              <a:rPr lang="ru-RU" sz="3000" dirty="0" smtClean="0"/>
              <a:t>Первоначальный график амортизации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19</a:t>
            </a:fld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584960" y="1556792"/>
            <a:ext cx="2304256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Денежные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потоки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1556792"/>
            <a:ext cx="230425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Балансовая </a:t>
            </a:r>
          </a:p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стоимость  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0192" y="1556792"/>
            <a:ext cx="2304256" cy="646331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dirty="0" err="1" smtClean="0">
                <a:latin typeface="Arial" pitchFamily="34" charset="0"/>
                <a:cs typeface="Arial" pitchFamily="34" charset="0"/>
              </a:rPr>
              <a:t>Процентные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err="1" smtClean="0">
                <a:latin typeface="Arial" pitchFamily="34" charset="0"/>
                <a:cs typeface="Arial" pitchFamily="34" charset="0"/>
              </a:rPr>
              <a:t>расходы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по ЭПС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619672" y="220486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499992" y="220486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452320" y="220486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1560" y="2636911"/>
            <a:ext cx="2304256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первоначальная стоимость (тело-дисконт/+премия)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погашения: даты и суммы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568" y="5302949"/>
            <a:ext cx="2304256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ЭПС (ЧИСТВНДОХ)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1691680" y="47251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75856" y="2636912"/>
            <a:ext cx="2664296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тело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начисленные проценты по номинальной ставке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неамортизированный дисконт/премия)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72200" y="2564904"/>
            <a:ext cx="2304256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проценты по номинальной ставке 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амортизация дисконта/премии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-907504"/>
            <a:ext cx="8229600" cy="1600200"/>
          </a:xfrm>
        </p:spPr>
        <p:txBody>
          <a:bodyPr/>
          <a:lstStyle/>
          <a:p>
            <a:r>
              <a:rPr lang="ru-RU" sz="3600" i="1" dirty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sz="3600" i="1" dirty="0" smtClean="0">
                <a:solidFill>
                  <a:schemeClr val="accent6">
                    <a:lumMod val="50000"/>
                  </a:schemeClr>
                </a:solidFill>
              </a:rPr>
              <a:t>лан</a:t>
            </a:r>
            <a:endParaRPr lang="uk-UA" sz="36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91264" cy="554461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2500" b="1" dirty="0" smtClean="0"/>
              <a:t>1</a:t>
            </a:r>
            <a:r>
              <a:rPr lang="ru-RU" sz="2500" b="1" dirty="0" smtClean="0"/>
              <a:t>. НЕОБХОДИМОСТЬ ПРИМЕНЕНИЯ МЕТОДА ДИСКОНТИРОВАНИЯДЛЯ ПОЛУЧЕННЫХ КРЕДИТОВ</a:t>
            </a:r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Какие МСФО и П(С)БУ регламентируют необходимость применения метода дисконтирования для полученных кредитов;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Особенности применения метода дисконтирования денежных потоков для кредитов, полученных на рыночных условиях и на нерыночных условиях;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Математика: как осуществляется дисконтирование денежных потоков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Формулы </a:t>
            </a:r>
            <a:r>
              <a:rPr lang="en-US" sz="2500" dirty="0" smtClean="0"/>
              <a:t>Microsoft Excel</a:t>
            </a:r>
            <a:r>
              <a:rPr lang="ru-RU" sz="2500" dirty="0" smtClean="0"/>
              <a:t>, применяемые для расчетов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Компоненты балансовой стоимости кредита</a:t>
            </a:r>
          </a:p>
          <a:p>
            <a:endParaRPr lang="ru-RU" sz="2600" dirty="0" smtClean="0"/>
          </a:p>
          <a:p>
            <a:pPr lvl="0">
              <a:buNone/>
            </a:pPr>
            <a:r>
              <a:rPr lang="ru-RU" sz="2500" b="1" dirty="0" smtClean="0"/>
              <a:t>2. КРЕДИТЫ НА РЫНОЧНЫХ УСЛОВИЯХ</a:t>
            </a:r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Оценка при первоначальном признании;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Построение графика денежных потоков и расчет эффективной процентной ставки; 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Расчет процентных расходов при последующем признании;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Частичное досрочное погашение;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Просрочка;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Изменение первоначальных условий (</a:t>
            </a:r>
            <a:r>
              <a:rPr lang="ru-RU" sz="2500" dirty="0" err="1" smtClean="0"/>
              <a:t>допсог</a:t>
            </a:r>
            <a:r>
              <a:rPr lang="ru-RU" sz="2500" dirty="0" smtClean="0"/>
              <a:t>);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Особенности кредитов с плавающей ставкой</a:t>
            </a:r>
          </a:p>
          <a:p>
            <a:pPr marL="800100" lvl="1" indent="-342900">
              <a:buFontTx/>
              <a:buChar char="-"/>
            </a:pPr>
            <a:endParaRPr lang="en-US" sz="2500" dirty="0" smtClean="0"/>
          </a:p>
          <a:p>
            <a:pPr>
              <a:buNone/>
            </a:pPr>
            <a:r>
              <a:rPr lang="ru-RU" sz="2500" b="1" dirty="0" smtClean="0"/>
              <a:t>3. КРЕДИТЫ  И ЗАЙМЫ НА НЕРЫНОЧНЫХ УСЛОВИЯХ</a:t>
            </a:r>
            <a:endParaRPr lang="en-US" sz="2500" b="1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Оценка при первоначальном признании – построение графика денежных потоков и определение справедливой стоимости;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Учет «прибылей или убытков первого дня» в операциях со связанными и несвязанными сторонами;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Расчет процентных расходов при последующем признании</a:t>
            </a:r>
          </a:p>
          <a:p>
            <a:pPr marL="800100" lvl="1" indent="-342900">
              <a:buFontTx/>
              <a:buChar char="-"/>
            </a:pPr>
            <a:endParaRPr lang="ru-RU" sz="2500" dirty="0" smtClean="0"/>
          </a:p>
          <a:p>
            <a:pPr>
              <a:buNone/>
            </a:pPr>
            <a:r>
              <a:rPr lang="ru-RU" sz="2500" b="1" dirty="0" smtClean="0"/>
              <a:t>4. КРЕДИТНЫЕ ЛИНИИ и ОВЕРДРАФТЫ</a:t>
            </a:r>
            <a:endParaRPr lang="en-US" sz="2500" b="1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Учет комиссий по кредитным линиям;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Учет процентных  расходов по возобновляемым кредитным линиям и овердрафтам;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Учет процентных  расходов по </a:t>
            </a:r>
            <a:r>
              <a:rPr lang="ru-RU" sz="2500" dirty="0" err="1" smtClean="0"/>
              <a:t>невозобновляемым</a:t>
            </a:r>
            <a:r>
              <a:rPr lang="ru-RU" sz="2500" dirty="0" smtClean="0"/>
              <a:t> кредитным линиям </a:t>
            </a:r>
            <a:endParaRPr lang="en-US" sz="2500" dirty="0" smtClean="0"/>
          </a:p>
          <a:p>
            <a:pPr marL="800100" lvl="1" indent="-342900">
              <a:buFontTx/>
              <a:buChar char="-"/>
            </a:pPr>
            <a:r>
              <a:rPr lang="ru-RU" sz="2500" dirty="0" smtClean="0"/>
              <a:t>Расчет процентных расходов при последующем признании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89701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20</a:t>
            </a:fld>
            <a:endParaRPr lang="uk-UA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2" y="332660"/>
          <a:ext cx="8568951" cy="6064741"/>
        </p:xfrm>
        <a:graphic>
          <a:graphicData uri="http://schemas.openxmlformats.org/drawingml/2006/table">
            <a:tbl>
              <a:tblPr/>
              <a:tblGrid>
                <a:gridCol w="748720"/>
                <a:gridCol w="751151"/>
                <a:gridCol w="751151"/>
                <a:gridCol w="670930"/>
                <a:gridCol w="515353"/>
                <a:gridCol w="692808"/>
                <a:gridCol w="690378"/>
                <a:gridCol w="685516"/>
                <a:gridCol w="649051"/>
                <a:gridCol w="845957"/>
                <a:gridCol w="845957"/>
                <a:gridCol w="721979"/>
              </a:tblGrid>
              <a:tr h="191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Ставки</a:t>
                      </a: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25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Номинальная</a:t>
                      </a:r>
                    </a:p>
                  </a:txBody>
                  <a:tcPr marL="5436" marR="5436" marT="54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20.0000%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25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Эффективная г</a:t>
                      </a:r>
                    </a:p>
                  </a:txBody>
                  <a:tcPr marL="5436" marR="5436" marT="54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22.8346%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25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7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36" marR="5436" marT="54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Эффективная д</a:t>
                      </a:r>
                    </a:p>
                  </a:txBody>
                  <a:tcPr marL="5436" marR="5436" marT="54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latin typeface="Arial Cyr"/>
                        </a:rPr>
                        <a:t>0.05636%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66FF"/>
                    </a:solidFill>
                  </a:tcPr>
                </a:tc>
              </a:tr>
              <a:tr h="1782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Дата</a:t>
                      </a:r>
                    </a:p>
                  </a:txBody>
                  <a:tcPr marL="5436" marR="5436" marT="54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Денежные потоки</a:t>
                      </a:r>
                    </a:p>
                  </a:txBody>
                  <a:tcPr marL="5436" marR="5436" marT="543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Балансовая стоимость (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BS)</a:t>
                      </a:r>
                    </a:p>
                  </a:txBody>
                  <a:tcPr marL="5436" marR="5436" marT="543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Расходы (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P&amp;L)</a:t>
                      </a:r>
                    </a:p>
                  </a:txBody>
                  <a:tcPr marL="5436" marR="5436" marT="543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2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Тело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Проценты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Комиссии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Всего</a:t>
                      </a:r>
                    </a:p>
                  </a:txBody>
                  <a:tcPr marL="5436" marR="5436" marT="543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Тело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Начисленные проценты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Неамортизированный дисконт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по номинальной ставке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амортизация дисконта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9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Всего</a:t>
                      </a:r>
                    </a:p>
                  </a:txBody>
                  <a:tcPr marL="5436" marR="5436" marT="543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По эффективной ставке</a:t>
                      </a:r>
                    </a:p>
                  </a:txBody>
                  <a:tcPr marL="5436" marR="5436" marT="54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083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17.03.2019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2,970,000.00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2,970,000.00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3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31.03.2019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2,995,209.26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-29,790.74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25,209.26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209.26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36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18.04.2019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-93,333.33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-53,333.33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2,930,705.19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2,960,000.00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-29,294.81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28,829.27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28,333.33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495.93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5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30.04.2019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2,952,252.00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2,960,000.00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21,377.78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-29,125.78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21,546.80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21,377.78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169.03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20.05.2019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-92,622.22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-52,622.22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2,891,406.54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2,920,000.00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-28,593.46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31,776.76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31,244.44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532.32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31.05.2019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2,911,023.66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2,920,000.00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19,466.67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-28,443.01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19,617.12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19,466.67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150.45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20.06.2019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-90,288.89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-50,288.89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2,852,067.77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2,880,000.00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-27,932.23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31,333.00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30,822.22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510.78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30.06.2019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2,869,800.47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2,880,000.00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17,600.00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-27,799.53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17,732.70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17,600.00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132.70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18.07.2019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-84,800.00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-44,800.00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2,812,622.66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-27,377.34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27,622.19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27,200.00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422.19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31.07.2019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2,834,898.26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22,088.89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-27,190.63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22,275.60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22,088.89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186.71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20.08.2019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-92,066.67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-52,066.67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2,773,345.21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2,800,000.00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-26,654.79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30,513.62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29,977.78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535.84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31.08.2019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2,792,161.33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2,800,000.00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18,666.67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-26,505.34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18,816.12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18,666.67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149.45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19.09.2019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-86,666.67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-46,666.67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2,733,958.47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2,760,000.00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-26,041.53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28,463.81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463.81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30.09.2019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2,752,507.37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2,760,000.00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18,400.00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-25,892.63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18,548.89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18,400.00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148.89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20.10.2019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-87,533.33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-47,533.33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2,694,600.83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2,720,000.00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-25,399.17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29,626.80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29,133.33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493.46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31.10.2019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2,712,882.70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2,720,000.00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15,111.11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-22,228.41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18,281.87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15,111.11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3,170.76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70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20.11.2019</a:t>
                      </a:r>
                    </a:p>
                  </a:txBody>
                  <a:tcPr marL="5436" marR="5436" marT="54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-86,844.44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-46,844.44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2,655,238.55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2,680,000.00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-24,761.45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29,200.29</a:t>
                      </a:r>
                    </a:p>
                  </a:txBody>
                  <a:tcPr marL="5436" marR="5436" marT="543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31,733.33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-2,533.04</a:t>
                      </a:r>
                    </a:p>
                  </a:txBody>
                  <a:tcPr marL="5436" marR="5436" marT="54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Построение графика денежных потоков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1/ Помним о переносах рабочих дней</a:t>
            </a:r>
          </a:p>
          <a:p>
            <a:pPr>
              <a:buNone/>
            </a:pPr>
            <a:r>
              <a:rPr lang="ru-RU" dirty="0" smtClean="0"/>
              <a:t>2/ Помним о возможных трех методах расчета процентов:</a:t>
            </a:r>
          </a:p>
          <a:p>
            <a:pPr>
              <a:buFontTx/>
              <a:buChar char="-"/>
            </a:pPr>
            <a:r>
              <a:rPr lang="ru-RU" dirty="0" smtClean="0"/>
              <a:t>факт/</a:t>
            </a:r>
            <a:r>
              <a:rPr lang="ru-RU" dirty="0" err="1" smtClean="0"/>
              <a:t>факт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Факт/360</a:t>
            </a:r>
          </a:p>
          <a:p>
            <a:pPr>
              <a:buFontTx/>
              <a:buChar char="-"/>
            </a:pPr>
            <a:r>
              <a:rPr lang="ru-RU" dirty="0" smtClean="0"/>
              <a:t>30/360</a:t>
            </a:r>
          </a:p>
          <a:p>
            <a:pPr>
              <a:buNone/>
            </a:pPr>
            <a:r>
              <a:rPr lang="ru-RU" dirty="0" smtClean="0"/>
              <a:t>3/ Помним о правиле: «первый день считаем, последний не считаем»</a:t>
            </a:r>
          </a:p>
          <a:p>
            <a:pPr>
              <a:buNone/>
            </a:pPr>
            <a:r>
              <a:rPr lang="ru-RU" dirty="0" smtClean="0"/>
              <a:t>4/ Смотрим, как учитывается день платежа, в т.ч. В праздничные и выходные дни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21</a:t>
            </a:fld>
            <a:endParaRPr lang="uk-U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КОНТРОЛЬ!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Погашение тела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Адекватность ЭПС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22</a:t>
            </a:fld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990600"/>
          </a:xfrm>
        </p:spPr>
        <p:txBody>
          <a:bodyPr>
            <a:noAutofit/>
          </a:bodyPr>
          <a:lstStyle/>
          <a:p>
            <a:r>
              <a:rPr lang="ru-RU" dirty="0" smtClean="0"/>
              <a:t>Процентные расходы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в </a:t>
            </a:r>
            <a:r>
              <a:rPr lang="en-US" dirty="0" smtClean="0"/>
              <a:t>P&amp;L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23</a:t>
            </a:fld>
            <a:endParaRPr lang="uk-UA" dirty="0"/>
          </a:p>
        </p:txBody>
      </p:sp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%по </a:t>
            </a:r>
            <a:r>
              <a:rPr lang="ru-RU" dirty="0" err="1" smtClean="0"/>
              <a:t>ЭПС</a:t>
            </a:r>
            <a:r>
              <a:rPr lang="ru-RU" sz="1800" dirty="0" err="1" smtClean="0"/>
              <a:t>оп</a:t>
            </a:r>
            <a:r>
              <a:rPr lang="ru-RU" dirty="0" smtClean="0"/>
              <a:t> = </a:t>
            </a:r>
            <a:r>
              <a:rPr lang="ru-RU" dirty="0" err="1" smtClean="0"/>
              <a:t>АС</a:t>
            </a:r>
            <a:r>
              <a:rPr lang="ru-RU" sz="1800" dirty="0" err="1" smtClean="0"/>
              <a:t>пд</a:t>
            </a:r>
            <a:r>
              <a:rPr lang="ru-RU" dirty="0" smtClean="0"/>
              <a:t>*(1+ЭПС</a:t>
            </a:r>
            <a:r>
              <a:rPr lang="ru-RU" sz="1800" dirty="0" smtClean="0"/>
              <a:t>д</a:t>
            </a:r>
            <a:r>
              <a:rPr lang="ru-RU" dirty="0" smtClean="0"/>
              <a:t>)</a:t>
            </a:r>
            <a:r>
              <a:rPr lang="ru-RU" baseline="30000" dirty="0" smtClean="0"/>
              <a:t>дни</a:t>
            </a:r>
            <a:endParaRPr lang="en-US" baseline="30000" dirty="0" smtClean="0"/>
          </a:p>
          <a:p>
            <a:pPr>
              <a:buNone/>
            </a:pPr>
            <a:endParaRPr lang="en-US" baseline="30000" dirty="0" smtClean="0"/>
          </a:p>
          <a:p>
            <a:pPr>
              <a:buNone/>
            </a:pPr>
            <a:r>
              <a:rPr lang="ru-RU" dirty="0" smtClean="0"/>
              <a:t>%по </a:t>
            </a:r>
            <a:r>
              <a:rPr lang="ru-RU" dirty="0" err="1" smtClean="0"/>
              <a:t>ЭПС</a:t>
            </a:r>
            <a:r>
              <a:rPr lang="ru-RU" sz="1800" dirty="0" err="1" smtClean="0"/>
              <a:t>оп</a:t>
            </a:r>
            <a:r>
              <a:rPr lang="ru-RU" sz="1800" dirty="0" smtClean="0"/>
              <a:t> </a:t>
            </a:r>
            <a:r>
              <a:rPr lang="ru-RU" dirty="0" smtClean="0"/>
              <a:t>–  проценты, начисленные по ЭПС за отчетный период</a:t>
            </a:r>
          </a:p>
          <a:p>
            <a:pPr>
              <a:buNone/>
            </a:pPr>
            <a:r>
              <a:rPr lang="ru-RU" dirty="0" err="1" smtClean="0"/>
              <a:t>АСпд</a:t>
            </a:r>
            <a:r>
              <a:rPr lang="ru-RU" dirty="0" smtClean="0"/>
              <a:t> – амортизированная себестоимость на предыдущую дату</a:t>
            </a:r>
            <a:endParaRPr lang="en-US" dirty="0" smtClean="0"/>
          </a:p>
          <a:p>
            <a:pPr>
              <a:buNone/>
            </a:pPr>
            <a:r>
              <a:rPr lang="ru-RU" dirty="0" err="1" smtClean="0"/>
              <a:t>ЭПС</a:t>
            </a:r>
            <a:r>
              <a:rPr lang="ru-RU" baseline="-25000" dirty="0" err="1" smtClean="0"/>
              <a:t>д</a:t>
            </a:r>
            <a:r>
              <a:rPr lang="en-US" baseline="-25000" dirty="0" smtClean="0"/>
              <a:t> </a:t>
            </a:r>
            <a:r>
              <a:rPr lang="ru-RU" dirty="0" smtClean="0"/>
              <a:t>– дневная ЭПС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__________________________________________________________</a:t>
            </a:r>
          </a:p>
          <a:p>
            <a:pPr>
              <a:buNone/>
            </a:pPr>
            <a:endParaRPr lang="ru-RU" baseline="30000" dirty="0" smtClean="0"/>
          </a:p>
          <a:p>
            <a:pPr>
              <a:buNone/>
            </a:pPr>
            <a:endParaRPr lang="ru-RU" baseline="30000" dirty="0" smtClean="0"/>
          </a:p>
          <a:p>
            <a:pPr lvl="0">
              <a:buNone/>
            </a:pPr>
            <a:r>
              <a:rPr lang="ru-RU" dirty="0" err="1" smtClean="0"/>
              <a:t>ЭПС</a:t>
            </a:r>
            <a:r>
              <a:rPr lang="ru-RU" baseline="-25000" dirty="0" err="1" smtClean="0"/>
              <a:t>д</a:t>
            </a:r>
            <a:r>
              <a:rPr lang="en-US" dirty="0" smtClean="0"/>
              <a:t> = (1</a:t>
            </a:r>
            <a:r>
              <a:rPr lang="ru-RU" dirty="0" smtClean="0"/>
              <a:t>00%</a:t>
            </a:r>
            <a:r>
              <a:rPr lang="en-US" dirty="0" smtClean="0"/>
              <a:t> +</a:t>
            </a:r>
            <a:r>
              <a:rPr lang="ru-RU" dirty="0" err="1" smtClean="0"/>
              <a:t>ЭПС</a:t>
            </a:r>
            <a:r>
              <a:rPr lang="ru-RU" baseline="-25000" dirty="0" err="1" smtClean="0"/>
              <a:t>г</a:t>
            </a:r>
            <a:r>
              <a:rPr lang="en-US" dirty="0" smtClean="0"/>
              <a:t>)</a:t>
            </a:r>
            <a:r>
              <a:rPr lang="en-US" baseline="30000" dirty="0" smtClean="0"/>
              <a:t>1</a:t>
            </a:r>
            <a:r>
              <a:rPr lang="ru-RU" baseline="30000" dirty="0" smtClean="0"/>
              <a:t>/365 </a:t>
            </a:r>
            <a:r>
              <a:rPr lang="ru-RU" dirty="0" smtClean="0"/>
              <a:t>-100%</a:t>
            </a:r>
            <a:endParaRPr lang="en-US" baseline="30000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__________________________________________________________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%по ЭПС = %по Номинальной ставке</a:t>
            </a:r>
            <a:r>
              <a:rPr lang="ru-RU" sz="1800" dirty="0" smtClean="0"/>
              <a:t> </a:t>
            </a:r>
            <a:r>
              <a:rPr lang="ru-RU" dirty="0" smtClean="0"/>
              <a:t>+ Амортизация Дисконта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КОНТРОЛЬ!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Проценты по номинальной ставке в </a:t>
            </a:r>
            <a:r>
              <a:rPr lang="en-US" dirty="0" smtClean="0"/>
              <a:t>P&amp;L </a:t>
            </a:r>
            <a:r>
              <a:rPr lang="ru-RU" dirty="0" smtClean="0"/>
              <a:t>должны быть равны процентам в денежных потоках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Амортизация дисконта за весь период должна быт равна первоначальному дисконту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24</a:t>
            </a:fld>
            <a:endParaRPr lang="uk-U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990600"/>
          </a:xfrm>
        </p:spPr>
        <p:txBody>
          <a:bodyPr>
            <a:noAutofit/>
          </a:bodyPr>
          <a:lstStyle/>
          <a:p>
            <a:r>
              <a:rPr lang="ru-RU" dirty="0" smtClean="0"/>
              <a:t>Балансовая стоимость</a:t>
            </a:r>
            <a:br>
              <a:rPr lang="ru-RU" dirty="0" smtClean="0"/>
            </a:br>
            <a:endParaRPr lang="en-US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ED674F25-5597-49FC-B98D-6E04BCE59C2F}" type="slidenum">
              <a:rPr lang="uk-UA" smtClean="0"/>
              <a:pPr/>
              <a:t>25</a:t>
            </a:fld>
            <a:endParaRPr lang="uk-UA" dirty="0"/>
          </a:p>
        </p:txBody>
      </p:sp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err="1" smtClean="0"/>
              <a:t>АС</a:t>
            </a:r>
            <a:r>
              <a:rPr lang="ru-RU" sz="1800" dirty="0" err="1" smtClean="0"/>
              <a:t>од</a:t>
            </a:r>
            <a:r>
              <a:rPr lang="ru-RU" sz="1800" dirty="0" smtClean="0"/>
              <a:t> </a:t>
            </a:r>
            <a:r>
              <a:rPr lang="ru-RU" dirty="0" smtClean="0"/>
              <a:t>= </a:t>
            </a:r>
            <a:r>
              <a:rPr lang="ru-RU" dirty="0" err="1" smtClean="0"/>
              <a:t>АС</a:t>
            </a:r>
            <a:r>
              <a:rPr lang="ru-RU" sz="1800" dirty="0" err="1" smtClean="0"/>
              <a:t>пд</a:t>
            </a:r>
            <a:r>
              <a:rPr lang="ru-RU" dirty="0" smtClean="0"/>
              <a:t> + %по </a:t>
            </a:r>
            <a:r>
              <a:rPr lang="ru-RU" dirty="0" err="1" smtClean="0"/>
              <a:t>ЭПС</a:t>
            </a:r>
            <a:r>
              <a:rPr lang="ru-RU" sz="1800" dirty="0" err="1" smtClean="0"/>
              <a:t>оп</a:t>
            </a:r>
            <a:r>
              <a:rPr lang="ru-RU" dirty="0" smtClean="0"/>
              <a:t> – </a:t>
            </a:r>
            <a:r>
              <a:rPr lang="ru-RU" dirty="0" err="1" smtClean="0"/>
              <a:t>Погашения</a:t>
            </a:r>
            <a:r>
              <a:rPr lang="ru-RU" sz="1800" dirty="0" err="1" smtClean="0"/>
              <a:t>оп</a:t>
            </a: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2000" dirty="0" err="1" smtClean="0"/>
              <a:t>АСод</a:t>
            </a:r>
            <a:r>
              <a:rPr lang="ru-RU" sz="2000" dirty="0" smtClean="0"/>
              <a:t> – амортизированная себестоимость на отчетную дату</a:t>
            </a:r>
          </a:p>
          <a:p>
            <a:pPr>
              <a:buNone/>
            </a:pPr>
            <a:r>
              <a:rPr lang="ru-RU" sz="2000" dirty="0" err="1" smtClean="0"/>
              <a:t>АСпд</a:t>
            </a:r>
            <a:r>
              <a:rPr lang="ru-RU" sz="2000" dirty="0" smtClean="0"/>
              <a:t> – амортизированная себестоимость на </a:t>
            </a:r>
          </a:p>
          <a:p>
            <a:pPr>
              <a:buNone/>
            </a:pPr>
            <a:r>
              <a:rPr lang="ru-RU" sz="2000" dirty="0" smtClean="0"/>
              <a:t>предыдущую дату</a:t>
            </a:r>
          </a:p>
          <a:p>
            <a:pPr>
              <a:buNone/>
            </a:pPr>
            <a:r>
              <a:rPr lang="ru-RU" sz="2000" dirty="0" smtClean="0"/>
              <a:t>%по </a:t>
            </a:r>
            <a:r>
              <a:rPr lang="ru-RU" sz="2000" dirty="0" err="1" smtClean="0"/>
              <a:t>ЭПС</a:t>
            </a:r>
            <a:r>
              <a:rPr lang="ru-RU" sz="1600" dirty="0" err="1" smtClean="0"/>
              <a:t>оп</a:t>
            </a:r>
            <a:r>
              <a:rPr lang="ru-RU" sz="1600" dirty="0" smtClean="0"/>
              <a:t> </a:t>
            </a:r>
            <a:r>
              <a:rPr lang="ru-RU" sz="2000" dirty="0" smtClean="0"/>
              <a:t>–  проценты, начисленные по ЭПС за отчетный период</a:t>
            </a:r>
          </a:p>
          <a:p>
            <a:pPr>
              <a:buNone/>
            </a:pPr>
            <a:r>
              <a:rPr lang="ru-RU" sz="2000" dirty="0" err="1" smtClean="0"/>
              <a:t>Погашения</a:t>
            </a:r>
            <a:r>
              <a:rPr lang="ru-RU" sz="1600" dirty="0" err="1" smtClean="0"/>
              <a:t>оп</a:t>
            </a:r>
            <a:r>
              <a:rPr lang="ru-RU" sz="1600" dirty="0" smtClean="0"/>
              <a:t> –  </a:t>
            </a:r>
            <a:r>
              <a:rPr lang="ru-RU" sz="2000" dirty="0" smtClean="0"/>
              <a:t>погашения тела и процентов за отчетный период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КОНТРОЛЬ!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Полное погашение тела</a:t>
            </a:r>
          </a:p>
          <a:p>
            <a:r>
              <a:rPr lang="ru-RU" dirty="0" smtClean="0"/>
              <a:t>Начисленные проценты должны обнуляться после каждого платежа</a:t>
            </a:r>
          </a:p>
          <a:p>
            <a:r>
              <a:rPr lang="ru-RU" dirty="0" smtClean="0"/>
              <a:t>Дисконт должен </a:t>
            </a:r>
            <a:r>
              <a:rPr lang="ru-RU" dirty="0" err="1" smtClean="0"/>
              <a:t>самортизироваться</a:t>
            </a:r>
            <a:r>
              <a:rPr lang="ru-RU" dirty="0" smtClean="0"/>
              <a:t> в ноль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26</a:t>
            </a:fld>
            <a:endParaRPr lang="uk-U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Учет кредита </a:t>
            </a:r>
            <a:br>
              <a:rPr lang="ru-RU" dirty="0" smtClean="0"/>
            </a:br>
            <a:r>
              <a:rPr lang="ru-RU" dirty="0" smtClean="0"/>
              <a:t>в марте 2019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/>
              <a:t>Было ФО 2 970 000 </a:t>
            </a:r>
            <a:r>
              <a:rPr lang="ru-RU" sz="2200" dirty="0" err="1" smtClean="0"/>
              <a:t>грн</a:t>
            </a:r>
            <a:endParaRPr lang="ru-RU" sz="2200" dirty="0" smtClean="0"/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Начисление %:</a:t>
            </a:r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Дт </a:t>
            </a:r>
            <a:r>
              <a:rPr lang="en-US" sz="2200" dirty="0" smtClean="0"/>
              <a:t>P&amp;L </a:t>
            </a:r>
            <a:r>
              <a:rPr lang="ru-RU" sz="2200" dirty="0" smtClean="0"/>
              <a:t>Финансовые расходы – Кт ФО/Начисленные %    - 25 000 </a:t>
            </a:r>
            <a:r>
              <a:rPr lang="ru-RU" sz="2200" dirty="0" err="1" smtClean="0"/>
              <a:t>грн</a:t>
            </a: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Дт </a:t>
            </a:r>
            <a:r>
              <a:rPr lang="en-US" sz="2200" dirty="0" smtClean="0"/>
              <a:t>P&amp;L </a:t>
            </a:r>
            <a:r>
              <a:rPr lang="ru-RU" sz="2200" dirty="0" smtClean="0"/>
              <a:t>Финансовые расходы – Кт ФО/Дисконт 209.26</a:t>
            </a:r>
          </a:p>
          <a:p>
            <a:pPr>
              <a:buNone/>
            </a:pPr>
            <a:endParaRPr lang="ru-RU" sz="2200" dirty="0" smtClean="0"/>
          </a:p>
          <a:p>
            <a:pPr>
              <a:buNone/>
            </a:pPr>
            <a:r>
              <a:rPr lang="ru-RU" sz="2200" dirty="0" smtClean="0"/>
              <a:t>Стало ФО на 31.03.2019          </a:t>
            </a:r>
            <a:r>
              <a:rPr lang="en-US" sz="2200" dirty="0" smtClean="0"/>
              <a:t>2</a:t>
            </a:r>
            <a:r>
              <a:rPr lang="ru-RU" sz="2200" dirty="0" smtClean="0"/>
              <a:t> </a:t>
            </a:r>
            <a:r>
              <a:rPr lang="en-US" sz="2200" dirty="0" smtClean="0"/>
              <a:t>995</a:t>
            </a:r>
            <a:r>
              <a:rPr lang="ru-RU" sz="2200" dirty="0" smtClean="0"/>
              <a:t> </a:t>
            </a:r>
            <a:r>
              <a:rPr lang="en-US" sz="2200" dirty="0" smtClean="0"/>
              <a:t>209.26</a:t>
            </a:r>
            <a:r>
              <a:rPr lang="ru-RU" sz="2200" dirty="0" smtClean="0"/>
              <a:t> </a:t>
            </a:r>
            <a:r>
              <a:rPr lang="ru-RU" sz="2200" dirty="0" err="1" smtClean="0"/>
              <a:t>грн</a:t>
            </a:r>
            <a:endParaRPr lang="ru-RU" sz="2200" dirty="0" smtClean="0"/>
          </a:p>
          <a:p>
            <a:pPr>
              <a:buNone/>
            </a:pPr>
            <a:endParaRPr lang="en-US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27</a:t>
            </a:fld>
            <a:endParaRPr lang="uk-UA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Учет кредита </a:t>
            </a:r>
            <a:br>
              <a:rPr lang="ru-RU" dirty="0" smtClean="0"/>
            </a:br>
            <a:r>
              <a:rPr lang="ru-RU" dirty="0" smtClean="0"/>
              <a:t>в апреле 2019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Было ФО                            </a:t>
            </a:r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en-US" dirty="0" smtClean="0"/>
              <a:t>995</a:t>
            </a:r>
            <a:r>
              <a:rPr lang="ru-RU" dirty="0" smtClean="0"/>
              <a:t> </a:t>
            </a:r>
            <a:r>
              <a:rPr lang="en-US" dirty="0" smtClean="0"/>
              <a:t>209.26</a:t>
            </a:r>
            <a:r>
              <a:rPr lang="ru-RU" dirty="0" smtClean="0"/>
              <a:t> </a:t>
            </a:r>
            <a:r>
              <a:rPr lang="ru-RU" dirty="0" err="1" smtClean="0"/>
              <a:t>грн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Начисление %: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Дт </a:t>
            </a:r>
            <a:r>
              <a:rPr lang="en-US" dirty="0" smtClean="0"/>
              <a:t>P&amp;L </a:t>
            </a:r>
            <a:r>
              <a:rPr lang="ru-RU" dirty="0" smtClean="0"/>
              <a:t>Финансовые расходы – Кт ФО/Начисленные %    - </a:t>
            </a:r>
          </a:p>
          <a:p>
            <a:pPr>
              <a:buNone/>
            </a:pPr>
            <a:r>
              <a:rPr lang="ru-RU" dirty="0" smtClean="0"/>
              <a:t>49 711.11 </a:t>
            </a:r>
            <a:r>
              <a:rPr lang="ru-RU" dirty="0" err="1" smtClean="0"/>
              <a:t>грн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Дт </a:t>
            </a:r>
            <a:r>
              <a:rPr lang="en-US" dirty="0" smtClean="0"/>
              <a:t>P&amp;L </a:t>
            </a:r>
            <a:r>
              <a:rPr lang="ru-RU" dirty="0" smtClean="0"/>
              <a:t>Финансовые расходы – Кт ФО/Дисконт</a:t>
            </a:r>
          </a:p>
          <a:p>
            <a:pPr>
              <a:buNone/>
            </a:pPr>
            <a:r>
              <a:rPr lang="ru-RU" dirty="0" smtClean="0"/>
              <a:t> 664.96 </a:t>
            </a:r>
            <a:r>
              <a:rPr lang="ru-RU" dirty="0" err="1" smtClean="0"/>
              <a:t>грн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Погашение: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Дт ФО (по компонентам) – Кт Деньги                              - </a:t>
            </a:r>
            <a:r>
              <a:rPr lang="en-US" dirty="0" smtClean="0"/>
              <a:t>93</a:t>
            </a:r>
            <a:r>
              <a:rPr lang="ru-RU" dirty="0" smtClean="0"/>
              <a:t> </a:t>
            </a:r>
            <a:r>
              <a:rPr lang="en-US" dirty="0" smtClean="0"/>
              <a:t>333.33</a:t>
            </a:r>
            <a:r>
              <a:rPr lang="ru-RU" dirty="0" smtClean="0"/>
              <a:t> </a:t>
            </a:r>
            <a:r>
              <a:rPr lang="ru-RU" dirty="0" err="1" smtClean="0"/>
              <a:t>грн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Стало ФО на 30.04.2019: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en-US" dirty="0" smtClean="0"/>
              <a:t>995</a:t>
            </a:r>
            <a:r>
              <a:rPr lang="ru-RU" dirty="0" smtClean="0"/>
              <a:t> </a:t>
            </a:r>
            <a:r>
              <a:rPr lang="en-US" dirty="0" smtClean="0"/>
              <a:t>209.26</a:t>
            </a:r>
            <a:r>
              <a:rPr lang="ru-RU" dirty="0" smtClean="0"/>
              <a:t> + </a:t>
            </a:r>
            <a:r>
              <a:rPr lang="en-US" dirty="0" smtClean="0"/>
              <a:t>50</a:t>
            </a:r>
            <a:r>
              <a:rPr lang="ru-RU" dirty="0" smtClean="0"/>
              <a:t> </a:t>
            </a:r>
            <a:r>
              <a:rPr lang="en-US" dirty="0" smtClean="0"/>
              <a:t>376.07</a:t>
            </a:r>
            <a:r>
              <a:rPr lang="ru-RU" dirty="0" smtClean="0"/>
              <a:t> – </a:t>
            </a:r>
            <a:r>
              <a:rPr lang="en-US" dirty="0" smtClean="0"/>
              <a:t>93</a:t>
            </a:r>
            <a:r>
              <a:rPr lang="ru-RU" dirty="0" smtClean="0"/>
              <a:t> </a:t>
            </a:r>
            <a:r>
              <a:rPr lang="en-US" dirty="0" smtClean="0"/>
              <a:t>333.33</a:t>
            </a:r>
            <a:r>
              <a:rPr lang="ru-RU" dirty="0" smtClean="0"/>
              <a:t> = </a:t>
            </a:r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en-US" dirty="0" smtClean="0"/>
              <a:t>952</a:t>
            </a:r>
            <a:r>
              <a:rPr lang="ru-RU" dirty="0" smtClean="0"/>
              <a:t> </a:t>
            </a:r>
            <a:r>
              <a:rPr lang="en-US" dirty="0" smtClean="0"/>
              <a:t>252.00</a:t>
            </a:r>
            <a:r>
              <a:rPr lang="ru-RU" dirty="0" smtClean="0"/>
              <a:t> </a:t>
            </a:r>
            <a:r>
              <a:rPr lang="ru-RU" dirty="0" err="1" smtClean="0"/>
              <a:t>грн</a:t>
            </a:r>
            <a:endParaRPr lang="ru-RU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28</a:t>
            </a:fld>
            <a:endParaRPr lang="uk-U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Последующий учет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29</a:t>
            </a:fld>
            <a:endParaRPr lang="uk-UA" dirty="0"/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2268786" y="4077121"/>
            <a:ext cx="136842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sz="1600" dirty="0" smtClean="0"/>
              <a:t>Балансовая стоимость кредита</a:t>
            </a:r>
            <a:endParaRPr lang="ru-RU" sz="1600" dirty="0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3637211" y="4364459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=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5004048" y="3932659"/>
            <a:ext cx="17272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1400" dirty="0" smtClean="0"/>
              <a:t>Оставшиеся  договорные денежные </a:t>
            </a:r>
            <a:r>
              <a:rPr lang="ru-RU" sz="1400" dirty="0"/>
              <a:t>потоки за период </a:t>
            </a:r>
            <a:r>
              <a:rPr lang="en-US" sz="1400" baseline="-25000" dirty="0"/>
              <a:t>n</a:t>
            </a:r>
            <a:r>
              <a:rPr lang="ru-RU" sz="1400" dirty="0"/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400" dirty="0"/>
              <a:t>_______________</a:t>
            </a:r>
          </a:p>
          <a:p>
            <a:pPr algn="ctr">
              <a:spcBef>
                <a:spcPct val="50000"/>
              </a:spcBef>
            </a:pPr>
            <a:r>
              <a:rPr lang="ru-RU" sz="1400" dirty="0"/>
              <a:t>(1+</a:t>
            </a:r>
            <a:r>
              <a:rPr lang="en-US" sz="1400" dirty="0" err="1"/>
              <a:t>i</a:t>
            </a:r>
            <a:r>
              <a:rPr lang="ru-RU" sz="1400" dirty="0"/>
              <a:t>)</a:t>
            </a:r>
            <a:r>
              <a:rPr lang="en-US" sz="1400" baseline="30000" dirty="0"/>
              <a:t>n</a:t>
            </a:r>
            <a:endParaRPr lang="ru-RU" sz="1400" baseline="30000" dirty="0"/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4284911" y="4148559"/>
            <a:ext cx="431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cs typeface="Arial" pitchFamily="34" charset="0"/>
              </a:rPr>
              <a:t>∑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4356348" y="4796259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i=1</a:t>
            </a:r>
            <a:endParaRPr lang="ru-RU" sz="1200" b="1"/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4356348" y="4004096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n</a:t>
            </a:r>
            <a:endParaRPr lang="ru-RU" sz="1200" b="1"/>
          </a:p>
        </p:txBody>
      </p:sp>
      <p:sp>
        <p:nvSpPr>
          <p:cNvPr id="13" name="TextBox 12"/>
          <p:cNvSpPr txBox="1"/>
          <p:nvPr/>
        </p:nvSpPr>
        <p:spPr>
          <a:xfrm>
            <a:off x="971600" y="1844824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 каждую следующую отчетную дату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691480"/>
          </a:xfrm>
        </p:spPr>
        <p:txBody>
          <a:bodyPr/>
          <a:lstStyle/>
          <a:p>
            <a:r>
              <a:rPr lang="ru-RU" sz="1800" dirty="0" smtClean="0"/>
              <a:t>1. </a:t>
            </a:r>
            <a:r>
              <a:rPr lang="ru-RU" sz="1800" b="1" dirty="0" smtClean="0"/>
              <a:t>НЕОБХОДИМОСТЬ ПРИМЕНЕНИЯ МЕТОДА ДИСКОНТИРОВАНИЯДЛЯ ПОЛУЧЕННЫХ КРЕДИТОВ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</a:t>
            </a:fld>
            <a:endParaRPr lang="uk-UA" dirty="0"/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ru-RU" dirty="0" smtClean="0"/>
              <a:t>равные суммы денег в разное время имеют разную стоимость</a:t>
            </a:r>
            <a:endParaRPr lang="en-US" dirty="0"/>
          </a:p>
        </p:txBody>
      </p:sp>
      <p:sp>
        <p:nvSpPr>
          <p:cNvPr id="8" name="Стрелка вверх 7"/>
          <p:cNvSpPr/>
          <p:nvPr/>
        </p:nvSpPr>
        <p:spPr>
          <a:xfrm>
            <a:off x="111561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67544" y="3573016"/>
            <a:ext cx="1512168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время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Стрелка вверх 9"/>
          <p:cNvSpPr/>
          <p:nvPr/>
        </p:nvSpPr>
        <p:spPr>
          <a:xfrm>
            <a:off x="4067944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419872" y="3573016"/>
            <a:ext cx="1512168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инфляция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Стрелка вверх 13"/>
          <p:cNvSpPr/>
          <p:nvPr/>
        </p:nvSpPr>
        <p:spPr>
          <a:xfrm>
            <a:off x="7308304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6660232" y="3573016"/>
            <a:ext cx="1512168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риск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Последующий учет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ЭПС в последующем пересматривается только в случае:</a:t>
            </a:r>
          </a:p>
          <a:p>
            <a:pPr>
              <a:buFontTx/>
              <a:buChar char="-"/>
            </a:pPr>
            <a:r>
              <a:rPr lang="ru-RU" dirty="0" smtClean="0"/>
              <a:t>Плавающей ставки</a:t>
            </a:r>
          </a:p>
          <a:p>
            <a:pPr>
              <a:buFontTx/>
              <a:buChar char="-"/>
            </a:pPr>
            <a:r>
              <a:rPr lang="ru-RU" dirty="0" smtClean="0"/>
              <a:t>Существенной модификации кредита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30</a:t>
            </a:fld>
            <a:endParaRPr lang="uk-U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3A1155-43A3-4426-B305-4FA08DCA7D89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  <p:sp>
        <p:nvSpPr>
          <p:cNvPr id="7" name="TextBox 24"/>
          <p:cNvSpPr txBox="1">
            <a:spLocks noChangeArrowheads="1"/>
          </p:cNvSpPr>
          <p:nvPr/>
        </p:nvSpPr>
        <p:spPr bwMode="auto">
          <a:xfrm>
            <a:off x="971600" y="188640"/>
            <a:ext cx="727233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endParaRPr lang="ru-RU" b="1" i="1" dirty="0">
              <a:cs typeface="Arial" pitchFamily="34" charset="0"/>
            </a:endParaRPr>
          </a:p>
          <a:p>
            <a:pPr algn="ctr" eaLnBrk="1" hangingPunct="1"/>
            <a:r>
              <a:rPr lang="ru-RU" sz="5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Частичное </a:t>
            </a:r>
            <a:r>
              <a:rPr lang="ru-RU" sz="54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досрочное погашение </a:t>
            </a:r>
            <a:r>
              <a:rPr lang="ru-RU" sz="5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кредита</a:t>
            </a:r>
            <a:endParaRPr lang="en-US" sz="54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algn="ctr" eaLnBrk="1" hangingPunct="1"/>
            <a:endParaRPr lang="ru-RU" sz="54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889396" y="1778595"/>
            <a:ext cx="4038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2400" b="1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67544" y="2780928"/>
            <a:ext cx="8424935" cy="38164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Эффективная ставка не меняется;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Определяется новая балансовая стоимость кредита (путем дисконтирования денежных потоков на действующую эффективную ставку);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На разницу между текущей балансовой стоимостью кредита и новой   балансовой стоимостью выполняется проводка</a:t>
            </a:r>
          </a:p>
          <a:p>
            <a:pPr eaLnBrk="1" hangingPunct="1">
              <a:spcBef>
                <a:spcPct val="50000"/>
              </a:spcBef>
            </a:pPr>
            <a:r>
              <a:rPr lang="ru-RU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Дт </a:t>
            </a: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P&amp;L </a:t>
            </a:r>
            <a:r>
              <a:rPr lang="ru-RU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Финансовые расходы</a:t>
            </a:r>
          </a:p>
          <a:p>
            <a:pPr eaLnBrk="1" hangingPunct="1">
              <a:spcBef>
                <a:spcPct val="50000"/>
              </a:spcBef>
            </a:pPr>
            <a:r>
              <a:rPr lang="ru-RU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Кт ФО /Неамортизированный дисконт</a:t>
            </a:r>
            <a:endParaRPr lang="ru-RU" sz="2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1116409" y="2265208"/>
            <a:ext cx="6767512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b="1"/>
              <a:t>выполнить дополнительную амортизацию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32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2 - условие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Условие как в примере 1, но потом 20.05.2019 компания погашает досрочно 1400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Необходимо рассчитать балансовую стоимость кредита после досрочного погашения.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33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Алгоритм</a:t>
            </a:r>
            <a:r>
              <a:rPr kumimoji="0" lang="ru-RU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действий: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1/ Строим новый график денежных потоков (с учетом досрочного погашения)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2/ Дисконтируем эти денежные потоки с применением старой эффективной ставки – при помощи функции ЧИСТНЗ;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3/ Разницу между новой балансовой стоимостью и старой балансовой стоимостью отражаем как дополнительную амортизацию дисконта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Дт </a:t>
            </a:r>
            <a:r>
              <a:rPr lang="en-US" sz="2000" dirty="0" smtClean="0">
                <a:solidFill>
                  <a:schemeClr val="tx1"/>
                </a:solidFill>
              </a:rPr>
              <a:t>P&amp;L </a:t>
            </a:r>
            <a:r>
              <a:rPr lang="ru-RU" sz="2000" dirty="0" smtClean="0">
                <a:solidFill>
                  <a:schemeClr val="tx1"/>
                </a:solidFill>
              </a:rPr>
              <a:t>Финансовые расходы</a:t>
            </a:r>
          </a:p>
          <a:p>
            <a:pPr>
              <a:spcBef>
                <a:spcPct val="50000"/>
              </a:spcBef>
              <a:buNone/>
            </a:pPr>
            <a:r>
              <a:rPr lang="ru-RU" sz="2000" dirty="0" smtClean="0">
                <a:solidFill>
                  <a:schemeClr val="tx1"/>
                </a:solidFill>
              </a:rPr>
              <a:t>Кт ФО /Неамортизированный дисконт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4"/>
          <p:cNvSpPr txBox="1">
            <a:spLocks noChangeArrowheads="1"/>
          </p:cNvSpPr>
          <p:nvPr/>
        </p:nvSpPr>
        <p:spPr bwMode="auto">
          <a:xfrm>
            <a:off x="1187624" y="548680"/>
            <a:ext cx="72723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2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Просрочка погашения кредита</a:t>
            </a:r>
          </a:p>
          <a:p>
            <a:pPr algn="ctr" eaLnBrk="1" hangingPunct="1"/>
            <a:endParaRPr lang="ru-RU" b="1" i="1" dirty="0">
              <a:cs typeface="Arial" pitchFamily="34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1115616" y="1340768"/>
            <a:ext cx="7056784" cy="2139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900" dirty="0" smtClean="0">
                <a:solidFill>
                  <a:srgbClr val="002060"/>
                </a:solidFill>
                <a:latin typeface="+mj-lt"/>
              </a:rPr>
              <a:t>НЕ ВЛИЯЕТ:</a:t>
            </a:r>
          </a:p>
          <a:p>
            <a:pPr algn="ctr" eaLnBrk="1" hangingPunct="1">
              <a:spcBef>
                <a:spcPct val="50000"/>
              </a:spcBef>
            </a:pPr>
            <a:endParaRPr lang="ru-RU" sz="1900" dirty="0" smtClean="0">
              <a:solidFill>
                <a:srgbClr val="002060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1900" dirty="0" smtClean="0">
                <a:solidFill>
                  <a:srgbClr val="002060"/>
                </a:solidFill>
                <a:latin typeface="+mj-lt"/>
              </a:rPr>
              <a:t>на ЭПС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endParaRPr lang="ru-RU" sz="1900" dirty="0" smtClean="0">
              <a:solidFill>
                <a:srgbClr val="002060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ru-RU" sz="1900" dirty="0" smtClean="0">
                <a:solidFill>
                  <a:srgbClr val="002060"/>
                </a:solidFill>
                <a:latin typeface="+mj-lt"/>
              </a:rPr>
              <a:t>на график амортизации дисконта/ премии </a:t>
            </a:r>
            <a:endParaRPr lang="ru-RU" sz="19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835696" y="3789040"/>
            <a:ext cx="5616624" cy="36933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dirty="0" smtClean="0"/>
              <a:t>это – реализация кредитного риска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396213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0" y="1412776"/>
            <a:ext cx="8964488" cy="403448"/>
          </a:xfrm>
        </p:spPr>
        <p:txBody>
          <a:bodyPr/>
          <a:lstStyle/>
          <a:p>
            <a:r>
              <a:rPr lang="ru-RU" sz="2500" dirty="0" smtClean="0"/>
              <a:t>Изменение первоначальных условий</a:t>
            </a:r>
            <a:br>
              <a:rPr lang="ru-RU" sz="2500" dirty="0" smtClean="0"/>
            </a:br>
            <a:r>
              <a:rPr lang="ru-RU" sz="2500" dirty="0" smtClean="0"/>
              <a:t> (дополнительное соглашение)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75822" y="1887127"/>
            <a:ext cx="280831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изменение условий</a:t>
            </a:r>
          </a:p>
          <a:p>
            <a:pPr algn="ctr"/>
            <a:r>
              <a:rPr lang="ru-RU" sz="2400" b="1" dirty="0" smtClean="0"/>
              <a:t>(модификация)</a:t>
            </a:r>
            <a:endParaRPr lang="uk-UA" sz="2400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697780" y="3039255"/>
            <a:ext cx="75608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724128" y="3111263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827584" y="3543311"/>
            <a:ext cx="2172623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существенное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00192" y="3615319"/>
            <a:ext cx="2172623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несущественное</a:t>
            </a:r>
            <a:endParaRPr lang="uk-UA" b="1" dirty="0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763688" y="4119375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236296" y="4191383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67544" y="4767447"/>
            <a:ext cx="3132348" cy="1613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прекращение признания старого ФО и признание нового ФО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80112" y="4839455"/>
            <a:ext cx="3132348" cy="16138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продолжение признания старого ФО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отражение эффекта от модификации</a:t>
            </a:r>
            <a:endParaRPr lang="uk-U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85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существенности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36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492896"/>
            <a:ext cx="8136904" cy="2308324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МСФО 9. B3.3.6  </a:t>
            </a:r>
            <a:r>
              <a:rPr lang="uk-UA" dirty="0" err="1" smtClean="0"/>
              <a:t>Применительно</a:t>
            </a:r>
            <a:r>
              <a:rPr lang="uk-UA" dirty="0" smtClean="0"/>
              <a:t> к </a:t>
            </a:r>
            <a:r>
              <a:rPr lang="uk-UA" dirty="0" err="1" smtClean="0"/>
              <a:t>целям</a:t>
            </a:r>
            <a:r>
              <a:rPr lang="uk-UA" dirty="0" smtClean="0"/>
              <a:t> </a:t>
            </a:r>
            <a:r>
              <a:rPr lang="uk-UA" b="1" u="sng" dirty="0" err="1" smtClean="0">
                <a:hlinkClick r:id="rId2"/>
              </a:rPr>
              <a:t>пункта</a:t>
            </a:r>
            <a:r>
              <a:rPr lang="uk-UA" b="1" u="sng" dirty="0" smtClean="0">
                <a:hlinkClick r:id="rId2"/>
              </a:rPr>
              <a:t> 3.3.2</a:t>
            </a:r>
            <a:r>
              <a:rPr lang="uk-UA" dirty="0" smtClean="0"/>
              <a:t>, </a:t>
            </a:r>
            <a:r>
              <a:rPr lang="uk-UA" dirty="0" err="1" smtClean="0"/>
              <a:t>условия</a:t>
            </a:r>
            <a:r>
              <a:rPr lang="uk-UA" dirty="0" smtClean="0"/>
              <a:t> </a:t>
            </a:r>
            <a:r>
              <a:rPr lang="uk-UA" dirty="0" err="1" smtClean="0"/>
              <a:t>считаются</a:t>
            </a:r>
            <a:r>
              <a:rPr lang="uk-UA" dirty="0" smtClean="0"/>
              <a:t> </a:t>
            </a:r>
            <a:r>
              <a:rPr lang="uk-UA" dirty="0" err="1" smtClean="0"/>
              <a:t>существенно</a:t>
            </a:r>
            <a:r>
              <a:rPr lang="uk-UA" dirty="0" smtClean="0"/>
              <a:t> </a:t>
            </a:r>
            <a:r>
              <a:rPr lang="uk-UA" dirty="0" err="1" smtClean="0"/>
              <a:t>отличающимися</a:t>
            </a:r>
            <a:r>
              <a:rPr lang="uk-UA" dirty="0" smtClean="0"/>
              <a:t>, </a:t>
            </a:r>
            <a:r>
              <a:rPr lang="uk-UA" dirty="0" err="1" smtClean="0"/>
              <a:t>если</a:t>
            </a:r>
            <a:r>
              <a:rPr lang="uk-UA" dirty="0" smtClean="0"/>
              <a:t> </a:t>
            </a:r>
            <a:r>
              <a:rPr lang="uk-UA" dirty="0" err="1" smtClean="0"/>
              <a:t>приведенная</a:t>
            </a:r>
            <a:r>
              <a:rPr lang="uk-UA" dirty="0" smtClean="0"/>
              <a:t> </a:t>
            </a:r>
            <a:r>
              <a:rPr lang="uk-UA" dirty="0" err="1" smtClean="0"/>
              <a:t>стоимость</a:t>
            </a:r>
            <a:r>
              <a:rPr lang="uk-UA" dirty="0" smtClean="0"/>
              <a:t> </a:t>
            </a:r>
            <a:r>
              <a:rPr lang="uk-UA" dirty="0" err="1" smtClean="0"/>
              <a:t>денежных</a:t>
            </a:r>
            <a:r>
              <a:rPr lang="uk-UA" dirty="0" smtClean="0"/>
              <a:t> </a:t>
            </a:r>
            <a:r>
              <a:rPr lang="uk-UA" dirty="0" err="1" smtClean="0"/>
              <a:t>потоков</a:t>
            </a:r>
            <a:r>
              <a:rPr lang="uk-UA" dirty="0" smtClean="0"/>
              <a:t> в </a:t>
            </a:r>
            <a:r>
              <a:rPr lang="uk-UA" dirty="0" err="1" smtClean="0"/>
              <a:t>соответствии</a:t>
            </a:r>
            <a:r>
              <a:rPr lang="uk-UA" dirty="0" smtClean="0"/>
              <a:t> с </a:t>
            </a:r>
            <a:r>
              <a:rPr lang="uk-UA" dirty="0" err="1" smtClean="0"/>
              <a:t>новыми</a:t>
            </a:r>
            <a:r>
              <a:rPr lang="uk-UA" dirty="0" smtClean="0"/>
              <a:t> </a:t>
            </a:r>
            <a:r>
              <a:rPr lang="uk-UA" dirty="0" err="1" smtClean="0"/>
              <a:t>условиями</a:t>
            </a:r>
            <a:r>
              <a:rPr lang="uk-UA" dirty="0" smtClean="0"/>
              <a:t>, </a:t>
            </a:r>
            <a:r>
              <a:rPr lang="uk-UA" dirty="0" err="1" smtClean="0"/>
              <a:t>включая</a:t>
            </a:r>
            <a:r>
              <a:rPr lang="uk-UA" dirty="0" smtClean="0"/>
              <a:t> </a:t>
            </a:r>
            <a:r>
              <a:rPr lang="uk-UA" dirty="0" err="1" smtClean="0"/>
              <a:t>выплаты</a:t>
            </a:r>
            <a:r>
              <a:rPr lang="uk-UA" dirty="0" smtClean="0"/>
              <a:t> </a:t>
            </a:r>
            <a:r>
              <a:rPr lang="uk-UA" dirty="0" err="1" smtClean="0"/>
              <a:t>комиссионного</a:t>
            </a:r>
            <a:r>
              <a:rPr lang="uk-UA" dirty="0" smtClean="0"/>
              <a:t> </a:t>
            </a:r>
            <a:r>
              <a:rPr lang="uk-UA" dirty="0" err="1" smtClean="0"/>
              <a:t>вознаграждения</a:t>
            </a:r>
            <a:r>
              <a:rPr lang="uk-UA" dirty="0" smtClean="0"/>
              <a:t> за </a:t>
            </a:r>
            <a:r>
              <a:rPr lang="uk-UA" dirty="0" err="1" smtClean="0"/>
              <a:t>вычетом</a:t>
            </a:r>
            <a:r>
              <a:rPr lang="uk-UA" dirty="0" smtClean="0"/>
              <a:t> </a:t>
            </a:r>
            <a:r>
              <a:rPr lang="uk-UA" dirty="0" err="1" smtClean="0"/>
              <a:t>полученного</a:t>
            </a:r>
            <a:r>
              <a:rPr lang="uk-UA" dirty="0" smtClean="0"/>
              <a:t> </a:t>
            </a:r>
            <a:r>
              <a:rPr lang="uk-UA" dirty="0" err="1" smtClean="0"/>
              <a:t>комиссионного</a:t>
            </a:r>
            <a:r>
              <a:rPr lang="uk-UA" dirty="0" smtClean="0"/>
              <a:t> </a:t>
            </a:r>
            <a:r>
              <a:rPr lang="uk-UA" dirty="0" err="1" smtClean="0"/>
              <a:t>вознаграждения</a:t>
            </a:r>
            <a:r>
              <a:rPr lang="uk-UA" dirty="0" smtClean="0"/>
              <a:t>, </a:t>
            </a:r>
            <a:r>
              <a:rPr lang="uk-UA" dirty="0" err="1" smtClean="0"/>
              <a:t>дисконтированных</a:t>
            </a:r>
            <a:r>
              <a:rPr lang="uk-UA" dirty="0" smtClean="0"/>
              <a:t> </a:t>
            </a:r>
            <a:r>
              <a:rPr lang="uk-UA" b="1" dirty="0" smtClean="0"/>
              <a:t>по </a:t>
            </a:r>
            <a:r>
              <a:rPr lang="uk-UA" b="1" dirty="0" err="1" smtClean="0"/>
              <a:t>первоначальной</a:t>
            </a:r>
            <a:r>
              <a:rPr lang="uk-UA" b="1" dirty="0" smtClean="0"/>
              <a:t> </a:t>
            </a:r>
            <a:r>
              <a:rPr lang="uk-UA" b="1" dirty="0" err="1" smtClean="0"/>
              <a:t>эффективной</a:t>
            </a:r>
            <a:r>
              <a:rPr lang="uk-UA" b="1" dirty="0" smtClean="0"/>
              <a:t> </a:t>
            </a:r>
            <a:r>
              <a:rPr lang="uk-UA" b="1" dirty="0" err="1" smtClean="0"/>
              <a:t>процентной</a:t>
            </a:r>
            <a:r>
              <a:rPr lang="uk-UA" b="1" dirty="0" smtClean="0"/>
              <a:t> </a:t>
            </a:r>
            <a:r>
              <a:rPr lang="uk-UA" b="1" dirty="0" err="1" smtClean="0"/>
              <a:t>ставке</a:t>
            </a:r>
            <a:r>
              <a:rPr lang="uk-UA" dirty="0" smtClean="0"/>
              <a:t>, </a:t>
            </a:r>
            <a:r>
              <a:rPr lang="uk-UA" dirty="0" err="1" smtClean="0"/>
              <a:t>отличается</a:t>
            </a:r>
            <a:r>
              <a:rPr lang="uk-UA" dirty="0" smtClean="0"/>
              <a:t> по </a:t>
            </a:r>
            <a:r>
              <a:rPr lang="uk-UA" dirty="0" err="1" smtClean="0"/>
              <a:t>меньшей</a:t>
            </a:r>
            <a:r>
              <a:rPr lang="uk-UA" dirty="0" smtClean="0"/>
              <a:t> мере на </a:t>
            </a:r>
            <a:r>
              <a:rPr lang="uk-UA" b="1" dirty="0" smtClean="0"/>
              <a:t>10% от </a:t>
            </a:r>
            <a:r>
              <a:rPr lang="uk-UA" b="1" dirty="0" err="1" smtClean="0"/>
              <a:t>дисконтированной</a:t>
            </a:r>
            <a:r>
              <a:rPr lang="uk-UA" b="1" dirty="0" smtClean="0"/>
              <a:t> </a:t>
            </a:r>
            <a:r>
              <a:rPr lang="uk-UA" b="1" dirty="0" err="1" smtClean="0"/>
              <a:t>приведенной</a:t>
            </a:r>
            <a:r>
              <a:rPr lang="uk-UA" b="1" dirty="0" smtClean="0"/>
              <a:t> </a:t>
            </a:r>
            <a:r>
              <a:rPr lang="uk-UA" b="1" dirty="0" err="1" smtClean="0"/>
              <a:t>стоимости</a:t>
            </a:r>
            <a:r>
              <a:rPr lang="uk-UA" b="1" dirty="0" smtClean="0"/>
              <a:t> </a:t>
            </a:r>
            <a:r>
              <a:rPr lang="uk-UA" b="1" dirty="0" err="1" smtClean="0"/>
              <a:t>оставшихся</a:t>
            </a:r>
            <a:r>
              <a:rPr lang="uk-UA" b="1" dirty="0" smtClean="0"/>
              <a:t> </a:t>
            </a:r>
            <a:r>
              <a:rPr lang="uk-UA" b="1" dirty="0" err="1" smtClean="0"/>
              <a:t>денежных</a:t>
            </a:r>
            <a:r>
              <a:rPr lang="uk-UA" b="1" dirty="0" smtClean="0"/>
              <a:t> </a:t>
            </a:r>
            <a:r>
              <a:rPr lang="uk-UA" b="1" dirty="0" err="1" smtClean="0"/>
              <a:t>потоков</a:t>
            </a:r>
            <a:r>
              <a:rPr lang="uk-UA" dirty="0" smtClean="0"/>
              <a:t> по </a:t>
            </a:r>
            <a:r>
              <a:rPr lang="uk-UA" dirty="0" err="1" smtClean="0"/>
              <a:t>первоначальному</a:t>
            </a:r>
            <a:r>
              <a:rPr lang="uk-UA" dirty="0" smtClean="0"/>
              <a:t> </a:t>
            </a:r>
            <a:r>
              <a:rPr lang="uk-UA" b="1" dirty="0" err="1" smtClean="0"/>
              <a:t>финансовому</a:t>
            </a:r>
            <a:r>
              <a:rPr lang="uk-UA" b="1" dirty="0" smtClean="0"/>
              <a:t> </a:t>
            </a:r>
            <a:r>
              <a:rPr lang="uk-UA" b="1" dirty="0" err="1" smtClean="0"/>
              <a:t>обязательству</a:t>
            </a:r>
            <a:endParaRPr lang="en-US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37</a:t>
            </a:fld>
            <a:endParaRPr lang="uk-UA" dirty="0"/>
          </a:p>
        </p:txBody>
      </p:sp>
      <p:sp useBgFill="1"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42988" y="260648"/>
            <a:ext cx="7058025" cy="940966"/>
          </a:xfrm>
          <a:ln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/>
          <a:lstStyle/>
          <a:p>
            <a:pPr algn="ctr"/>
            <a:r>
              <a:rPr lang="ru-RU" sz="3600" dirty="0" smtClean="0"/>
              <a:t>анализ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907704" y="1196851"/>
            <a:ext cx="576734" cy="2879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940425" y="1196851"/>
            <a:ext cx="503783" cy="215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467346" y="1484784"/>
            <a:ext cx="2808560" cy="14404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err="1">
                <a:latin typeface="+mj-lt"/>
                <a:ea typeface="+mj-ea"/>
                <a:cs typeface="+mj-cs"/>
              </a:rPr>
              <a:t>Продисконтировать</a:t>
            </a:r>
            <a:r>
              <a:rPr lang="ru-RU" dirty="0">
                <a:latin typeface="+mj-lt"/>
                <a:ea typeface="+mj-ea"/>
                <a:cs typeface="+mj-cs"/>
              </a:rPr>
              <a:t> новые денежные потоки на старую эффективную ставку процента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652120" y="1484784"/>
            <a:ext cx="2880369" cy="14404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err="1">
                <a:latin typeface="+mj-lt"/>
                <a:ea typeface="+mj-ea"/>
                <a:cs typeface="+mj-cs"/>
              </a:rPr>
              <a:t>Продисконтировать</a:t>
            </a:r>
            <a:r>
              <a:rPr lang="ru-RU" dirty="0">
                <a:latin typeface="+mj-lt"/>
                <a:ea typeface="+mj-ea"/>
                <a:cs typeface="+mj-cs"/>
              </a:rPr>
              <a:t> новые денежные потоки на текущую рыночную ставку процента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3780458" y="1700685"/>
            <a:ext cx="15113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>
                <a:latin typeface="+mj-lt"/>
                <a:ea typeface="+mj-ea"/>
                <a:cs typeface="+mj-cs"/>
              </a:rPr>
              <a:t>или</a:t>
            </a:r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4625528" y="639391"/>
            <a:ext cx="288925" cy="5003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2123728" y="3429000"/>
            <a:ext cx="5256583" cy="7198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dirty="0" smtClean="0">
                <a:latin typeface="+mj-lt"/>
                <a:ea typeface="+mj-ea"/>
                <a:cs typeface="+mj-cs"/>
              </a:rPr>
              <a:t>сравнить с валовой балансовой стоимостью</a:t>
            </a:r>
            <a:endParaRPr lang="ru-RU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644008" y="414908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Багетная рамка 13"/>
          <p:cNvSpPr/>
          <p:nvPr/>
        </p:nvSpPr>
        <p:spPr>
          <a:xfrm>
            <a:off x="2699792" y="4509120"/>
            <a:ext cx="4248472" cy="100811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разница больше порога существенности?</a:t>
            </a:r>
            <a:endParaRPr lang="en-US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1763688" y="5445224"/>
            <a:ext cx="93610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948264" y="551723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611560" y="5877272"/>
            <a:ext cx="18722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прекращаем признание</a:t>
            </a:r>
            <a:endParaRPr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516216" y="5949280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корректируем БС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259632" y="494116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да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308304" y="50131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нет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38</a:t>
            </a:fld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Пример 3: пересмотр ставок</a:t>
            </a:r>
            <a:endParaRPr lang="uk-UA" dirty="0"/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Первоначальные условия – как в примере 1.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Потом заключается </a:t>
            </a:r>
            <a:r>
              <a:rPr lang="ru-RU" dirty="0" err="1" smtClean="0"/>
              <a:t>допсог</a:t>
            </a:r>
            <a:r>
              <a:rPr lang="ru-RU" dirty="0" smtClean="0"/>
              <a:t>, согласно которому, начиная с 21.05.2019 ставка устанавливается на уровне 22%.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Является ли модификация существенной?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39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116632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Алгоритм</a:t>
            </a:r>
            <a:r>
              <a:rPr kumimoji="0" lang="ru-RU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действий: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1/ Строим новый график денежных потоков (с учетом новой ставки)</a:t>
            </a:r>
            <a:endParaRPr lang="en-US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2/ Дисконтируем эти денежные потоки с применением старой эффективной ставки – при помощи функции ЧИСТНЗ</a:t>
            </a:r>
            <a:endParaRPr lang="en-US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3/ Проверяем на существенность: сравниваем расчетную сумму  с балансовой стоимостью. Разница больше, чем 10%?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000" b="1" dirty="0" smtClean="0"/>
              <a:t>(</a:t>
            </a:r>
            <a:r>
              <a:rPr lang="en-US" sz="2000" b="1" dirty="0" smtClean="0"/>
              <a:t>3,015,470.25</a:t>
            </a:r>
            <a:r>
              <a:rPr lang="ru-RU" sz="2000" b="1" dirty="0" smtClean="0"/>
              <a:t> - </a:t>
            </a:r>
            <a:r>
              <a:rPr lang="en-US" sz="2000" b="1" i="1" dirty="0" smtClean="0"/>
              <a:t>2,891,406.54 </a:t>
            </a:r>
            <a:r>
              <a:rPr lang="ru-RU" sz="2000" b="1" i="1" dirty="0" smtClean="0"/>
              <a:t>)/</a:t>
            </a:r>
            <a:r>
              <a:rPr lang="en-US" sz="2000" b="1" i="1" dirty="0" smtClean="0"/>
              <a:t> 2,891,406.54 *100% = 4%</a:t>
            </a:r>
          </a:p>
          <a:p>
            <a:pPr marL="0" indent="0">
              <a:buNone/>
            </a:pPr>
            <a:endParaRPr lang="en-US" sz="20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900" dirty="0" smtClean="0">
                <a:solidFill>
                  <a:srgbClr val="002060"/>
                </a:solidFill>
              </a:rPr>
              <a:t>4</a:t>
            </a:r>
            <a:r>
              <a:rPr lang="ru-RU" sz="1900" dirty="0" smtClean="0">
                <a:solidFill>
                  <a:srgbClr val="002060"/>
                </a:solidFill>
              </a:rPr>
              <a:t>/ Если разница больше 10% - прекращаем признание старого обязательства и признаем новое обязательство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5/ Если разница меньше 10% - продолжаем признание старого обязательства – по старой ЭПС. Отражаем в учете эффект от модификации:</a:t>
            </a:r>
          </a:p>
          <a:p>
            <a:pPr marL="0" indent="0">
              <a:buNone/>
            </a:pPr>
            <a:r>
              <a:rPr lang="en-US" sz="2000" b="1" dirty="0" smtClean="0"/>
              <a:t>3,015,470.25</a:t>
            </a:r>
            <a:r>
              <a:rPr lang="ru-RU" sz="2000" b="1" dirty="0" smtClean="0"/>
              <a:t> - </a:t>
            </a:r>
            <a:r>
              <a:rPr lang="en-US" sz="2000" b="1" i="1" dirty="0" smtClean="0"/>
              <a:t>2,891,406.54</a:t>
            </a:r>
            <a:r>
              <a:rPr lang="ru-RU" sz="2000" b="1" i="1" dirty="0" smtClean="0"/>
              <a:t> = </a:t>
            </a:r>
            <a:r>
              <a:rPr lang="en-US" sz="2000" b="1" dirty="0" smtClean="0"/>
              <a:t>124,063.72</a:t>
            </a:r>
            <a:r>
              <a:rPr lang="en-US" sz="2000" dirty="0" smtClean="0"/>
              <a:t> </a:t>
            </a:r>
            <a:r>
              <a:rPr lang="ru-RU" sz="2000" dirty="0" smtClean="0"/>
              <a:t> </a:t>
            </a: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Увеличение стоимости денег с течением времени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</a:t>
            </a:fld>
            <a:endParaRPr lang="uk-UA" dirty="0"/>
          </a:p>
        </p:txBody>
      </p:sp>
      <p:sp>
        <p:nvSpPr>
          <p:cNvPr id="5" name="Стрелка вверх 4"/>
          <p:cNvSpPr/>
          <p:nvPr/>
        </p:nvSpPr>
        <p:spPr>
          <a:xfrm rot="10800000">
            <a:off x="183569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3573016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Простые проценты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Стрелка вверх 10"/>
          <p:cNvSpPr/>
          <p:nvPr/>
        </p:nvSpPr>
        <p:spPr>
          <a:xfrm rot="10800000">
            <a:off x="651621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5148064" y="3573016"/>
            <a:ext cx="3168352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Сложные проценты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467544" y="4725144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FV = PV ( 1 + </a:t>
            </a:r>
            <a:r>
              <a:rPr lang="en-US" sz="2400" dirty="0" err="1" smtClean="0"/>
              <a:t>nR</a:t>
            </a:r>
            <a:r>
              <a:rPr lang="en-US" sz="2400" dirty="0" smtClean="0"/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5292080" y="4725144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FV = PV (1 +R)</a:t>
            </a:r>
            <a:r>
              <a:rPr lang="en-US" sz="2400" baseline="30000" dirty="0" smtClean="0"/>
              <a:t>n</a:t>
            </a: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40</a:t>
            </a:fld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700808"/>
            <a:ext cx="73448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ru-RU" sz="2400" dirty="0" smtClean="0">
                <a:latin typeface="+mj-lt"/>
              </a:rPr>
              <a:t>Дт </a:t>
            </a:r>
            <a:r>
              <a:rPr lang="en-US" sz="2400" dirty="0" smtClean="0">
                <a:latin typeface="+mj-lt"/>
              </a:rPr>
              <a:t>P&amp;L </a:t>
            </a:r>
            <a:r>
              <a:rPr lang="ru-RU" sz="2400" dirty="0" smtClean="0">
                <a:latin typeface="+mj-lt"/>
              </a:rPr>
              <a:t>Расходы от модификации</a:t>
            </a:r>
          </a:p>
          <a:p>
            <a:pPr>
              <a:spcBef>
                <a:spcPct val="50000"/>
              </a:spcBef>
              <a:buNone/>
            </a:pPr>
            <a:r>
              <a:rPr lang="ru-RU" sz="2400" dirty="0" smtClean="0">
                <a:latin typeface="+mj-lt"/>
              </a:rPr>
              <a:t>Кт ФО /Неамортизированный дисконт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60232" y="1700808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+mj-lt"/>
              </a:rPr>
              <a:t>124,063.72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3528" y="116632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Несущественная модификация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1/ Строим новый график денежных потоков (с учетом новой номинальной ставки)</a:t>
            </a:r>
            <a:endParaRPr lang="en-US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									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2/ Строим новый график амортизации по старой ЭПС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41</a:t>
            </a:fld>
            <a:endParaRPr lang="uk-UA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3528" y="116632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Существенная модификация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1/ Строим новый график денежных потоков (с учетом новой номинальной ставки)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2/ Рассчитываем новую ЭПС и строим новый </a:t>
            </a:r>
            <a:r>
              <a:rPr lang="ru-RU" sz="1900" smtClean="0">
                <a:solidFill>
                  <a:srgbClr val="002060"/>
                </a:solidFill>
              </a:rPr>
              <a:t>график амортизации</a:t>
            </a: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42</a:t>
            </a:fld>
            <a:endParaRPr lang="uk-UA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Пример 4: пересмотр ставок</a:t>
            </a:r>
            <a:endParaRPr lang="uk-UA" dirty="0"/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Первоначальные условия – как в примере 1.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Потом заключается </a:t>
            </a:r>
            <a:r>
              <a:rPr lang="ru-RU" dirty="0" err="1" smtClean="0"/>
              <a:t>допсог</a:t>
            </a:r>
            <a:r>
              <a:rPr lang="ru-RU" dirty="0" smtClean="0"/>
              <a:t>, согласно которому, начиная с 21.05.2019 ставка устанавливается на уровне 25%.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Является ли модификация существенной?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43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116632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Алгоритм</a:t>
            </a:r>
            <a:r>
              <a:rPr kumimoji="0" lang="ru-RU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действий: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1/ Строим новый график денежных потоков (с учетом новой ставки)</a:t>
            </a:r>
            <a:endParaRPr lang="en-US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2/ Дисконтируем эти денежные потоки с применением старой эффективной ставки – при помощи функции ЧИСТНЗ</a:t>
            </a:r>
            <a:endParaRPr lang="en-US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3/ Проверяем на существенность: сравниваем расчетную сумму  с балансовой стоимостью. Разница больше, чем 10%?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000" b="1" dirty="0" smtClean="0"/>
              <a:t>(</a:t>
            </a:r>
            <a:r>
              <a:rPr lang="en-US" sz="2000" b="1" dirty="0" smtClean="0"/>
              <a:t>3,201,513.80</a:t>
            </a:r>
            <a:r>
              <a:rPr lang="ru-RU" sz="2000" b="1" dirty="0" smtClean="0"/>
              <a:t> - </a:t>
            </a:r>
            <a:r>
              <a:rPr lang="en-US" sz="2000" b="1" i="1" dirty="0" smtClean="0"/>
              <a:t>2,891,406.54 </a:t>
            </a:r>
            <a:r>
              <a:rPr lang="ru-RU" sz="2000" b="1" i="1" dirty="0" smtClean="0"/>
              <a:t>)/</a:t>
            </a:r>
            <a:r>
              <a:rPr lang="en-US" sz="2000" b="1" i="1" dirty="0" smtClean="0"/>
              <a:t> 2,891,406.54 *100% = </a:t>
            </a:r>
            <a:r>
              <a:rPr lang="ru-RU" sz="2000" b="1" i="1" dirty="0" smtClean="0"/>
              <a:t>11</a:t>
            </a:r>
            <a:r>
              <a:rPr lang="en-US" sz="2000" b="1" i="1" dirty="0" smtClean="0"/>
              <a:t>%</a:t>
            </a:r>
          </a:p>
          <a:p>
            <a:pPr marL="0" indent="0">
              <a:buNone/>
            </a:pPr>
            <a:endParaRPr lang="en-US" sz="20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900" dirty="0" smtClean="0">
                <a:solidFill>
                  <a:srgbClr val="002060"/>
                </a:solidFill>
              </a:rPr>
              <a:t>4</a:t>
            </a:r>
            <a:r>
              <a:rPr lang="ru-RU" sz="1900" dirty="0" smtClean="0">
                <a:solidFill>
                  <a:srgbClr val="002060"/>
                </a:solidFill>
              </a:rPr>
              <a:t>/ Разница больше 10% - прекращаем признание старого обязательства и признаем новое обязательство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5/ Рассчитываем новую ЭПС. Строим новый </a:t>
            </a:r>
            <a:r>
              <a:rPr lang="ru-RU" sz="1900" smtClean="0">
                <a:solidFill>
                  <a:srgbClr val="002060"/>
                </a:solidFill>
              </a:rPr>
              <a:t>график амортизации</a:t>
            </a:r>
            <a:r>
              <a:rPr lang="en-US" sz="2000" b="1" i="1" smtClean="0"/>
              <a:t> </a:t>
            </a:r>
            <a:r>
              <a:rPr lang="ru-RU" sz="2000" b="1" i="1" dirty="0" smtClean="0"/>
              <a:t> 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44</a:t>
            </a:fld>
            <a:endParaRPr lang="uk-UA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691480"/>
          </a:xfrm>
        </p:spPr>
        <p:txBody>
          <a:bodyPr/>
          <a:lstStyle/>
          <a:p>
            <a:pPr lvl="0"/>
            <a:r>
              <a:rPr lang="ru-RU" sz="3000" b="1" dirty="0" smtClean="0"/>
              <a:t>Кредиты с плавающей ставкой</a:t>
            </a:r>
            <a:endParaRPr lang="uk-UA" sz="3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3568" y="1628800"/>
            <a:ext cx="7848872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>
                <a:solidFill>
                  <a:srgbClr val="002060"/>
                </a:solidFill>
                <a:latin typeface="+mj-lt"/>
              </a:rPr>
              <a:t>Если ставка привязана к какой-то рыночной ставке + маржа</a:t>
            </a:r>
          </a:p>
          <a:p>
            <a:pPr algn="ctr"/>
            <a:r>
              <a:rPr lang="ru-RU" sz="1900" dirty="0" smtClean="0">
                <a:solidFill>
                  <a:srgbClr val="002060"/>
                </a:solidFill>
                <a:latin typeface="+mj-lt"/>
              </a:rPr>
              <a:t>и</a:t>
            </a:r>
          </a:p>
          <a:p>
            <a:pPr algn="ctr"/>
            <a:r>
              <a:rPr lang="ru-RU" sz="1900" dirty="0" smtClean="0">
                <a:solidFill>
                  <a:srgbClr val="002060"/>
                </a:solidFill>
                <a:latin typeface="+mj-lt"/>
              </a:rPr>
              <a:t>пересматривается регулярно</a:t>
            </a:r>
            <a:endParaRPr lang="en-US" sz="1900" dirty="0" smtClean="0">
              <a:solidFill>
                <a:srgbClr val="002060"/>
              </a:solidFill>
              <a:latin typeface="+mj-lt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4716016" y="2852936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051720" y="3933056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пересчет ЭПС</a:t>
            </a:r>
            <a:endParaRPr lang="en-US" sz="2400" b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8229600" cy="691480"/>
          </a:xfrm>
        </p:spPr>
        <p:txBody>
          <a:bodyPr/>
          <a:lstStyle/>
          <a:p>
            <a:pPr lvl="0"/>
            <a:r>
              <a:rPr lang="en-US" sz="1800" b="1" dirty="0" smtClean="0"/>
              <a:t>3</a:t>
            </a:r>
            <a:r>
              <a:rPr lang="ru-RU" sz="1800" b="1" dirty="0" smtClean="0"/>
              <a:t>. </a:t>
            </a:r>
            <a:r>
              <a:rPr lang="ru-RU" sz="1800" b="1" dirty="0" smtClean="0"/>
              <a:t>КРЕДИТЫ И ЗАЙМЫ НА НЕРЫНОЧНЫХ УСЛОВИЯХ</a:t>
            </a:r>
            <a:br>
              <a:rPr lang="ru-RU" sz="1800" b="1" dirty="0" smtClean="0"/>
            </a:br>
            <a:endParaRPr lang="ru-RU" sz="1800" b="1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46</a:t>
            </a:fld>
            <a:endParaRPr lang="uk-UA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ФО на нерыночных условиях</a:t>
            </a:r>
            <a:endParaRPr lang="en-US" sz="3600" dirty="0"/>
          </a:p>
        </p:txBody>
      </p:sp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>
            <a:normAutofit fontScale="97500"/>
          </a:bodyPr>
          <a:lstStyle/>
          <a:p>
            <a:pPr algn="ctr">
              <a:buNone/>
            </a:pPr>
            <a:r>
              <a:rPr lang="ru-RU" sz="3600" dirty="0" smtClean="0"/>
              <a:t> Первоначальная оценка – </a:t>
            </a:r>
          </a:p>
          <a:p>
            <a:pPr algn="ctr">
              <a:buNone/>
            </a:pPr>
            <a:r>
              <a:rPr lang="ru-RU" sz="3600" dirty="0" smtClean="0"/>
              <a:t>по справедливой стоимости!</a:t>
            </a:r>
            <a:endParaRPr lang="en-US" sz="36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979712" y="2996952"/>
            <a:ext cx="5904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низ 8"/>
          <p:cNvSpPr/>
          <p:nvPr/>
        </p:nvSpPr>
        <p:spPr>
          <a:xfrm>
            <a:off x="4644008" y="2996952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09600" y="3933056"/>
            <a:ext cx="8534400" cy="26642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есть</a:t>
            </a:r>
            <a:r>
              <a:rPr kumimoji="0" lang="ru-RU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рынок – цены на рынке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3600" baseline="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342900" indent="-342900" algn="ctr">
              <a:spcBef>
                <a:spcPct val="20000"/>
              </a:spcBef>
            </a:pPr>
            <a:r>
              <a:rPr kumimoji="0" lang="ru-RU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нет рынка </a:t>
            </a:r>
            <a:r>
              <a:rPr lang="ru-RU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расчетные методы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3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(например, дисконтирование будущих потоков под рыночную ставку доходности)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47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5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17.03. 2019 компания получает </a:t>
            </a:r>
            <a:r>
              <a:rPr lang="ru-RU" sz="1900" dirty="0" err="1" smtClean="0">
                <a:solidFill>
                  <a:srgbClr val="002060"/>
                </a:solidFill>
              </a:rPr>
              <a:t>займ</a:t>
            </a:r>
            <a:r>
              <a:rPr lang="ru-RU" sz="1900" dirty="0" smtClean="0">
                <a:solidFill>
                  <a:srgbClr val="002060"/>
                </a:solidFill>
              </a:rPr>
              <a:t> в сумме 3 000 000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 от материнской компании сроком на 2 года.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Процентная ставка по договору составляет 1%, в то время как рыночная процентная ставка составляет 22%.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Сумма займа и процентов должна быть уплачена по окончании срока действия договора.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Проценты начисляются по методу 30/360.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В какой сумме компания признает </a:t>
            </a:r>
            <a:r>
              <a:rPr lang="ru-RU" sz="1900" dirty="0" err="1" smtClean="0">
                <a:solidFill>
                  <a:srgbClr val="002060"/>
                </a:solidFill>
              </a:rPr>
              <a:t>займ</a:t>
            </a:r>
            <a:r>
              <a:rPr lang="ru-RU" sz="1900" dirty="0" smtClean="0">
                <a:solidFill>
                  <a:srgbClr val="002060"/>
                </a:solidFill>
              </a:rPr>
              <a:t> первоначально?</a:t>
            </a: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48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116632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Алгоритм</a:t>
            </a:r>
            <a:r>
              <a:rPr kumimoji="0" lang="ru-RU" sz="3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действий: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1/ Строим договорной график ПЛАТЕЖЕЙ</a:t>
            </a:r>
            <a:endParaRPr lang="en-US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2/ Определяем справедливую стоимость: дисконтируем эти денежные потоки (платежи) с применением рыночной эффективной ставки – при помощи функции ЧИСТНЗ</a:t>
            </a:r>
            <a:endParaRPr lang="en-US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3/ Находим «Прибыли/ убытки» первого дня: сравниваем справедливую стоимость с суммой полученных денег (за вычетом комиссий)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000" b="1" dirty="0" smtClean="0"/>
              <a:t>3,0</a:t>
            </a:r>
            <a:r>
              <a:rPr lang="ru-RU" sz="2000" b="1" dirty="0" smtClean="0"/>
              <a:t>00</a:t>
            </a:r>
            <a:r>
              <a:rPr lang="en-US" sz="2000" b="1" dirty="0" smtClean="0"/>
              <a:t>,</a:t>
            </a:r>
            <a:r>
              <a:rPr lang="ru-RU" sz="2000" b="1" dirty="0" smtClean="0"/>
              <a:t>000 - </a:t>
            </a:r>
            <a:r>
              <a:rPr lang="en-US" sz="2000" b="1" dirty="0" smtClean="0"/>
              <a:t>2,054,779.21 = 945,220.79 </a:t>
            </a:r>
          </a:p>
          <a:p>
            <a:pPr marL="0" indent="0">
              <a:buNone/>
            </a:pPr>
            <a:endParaRPr lang="en-US" sz="20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900" dirty="0" smtClean="0">
                <a:solidFill>
                  <a:srgbClr val="002060"/>
                </a:solidFill>
              </a:rPr>
              <a:t>4</a:t>
            </a:r>
            <a:r>
              <a:rPr lang="ru-RU" sz="1900" dirty="0" smtClean="0">
                <a:solidFill>
                  <a:srgbClr val="002060"/>
                </a:solidFill>
              </a:rPr>
              <a:t>/ Далее финансовые расходы будут признаваться с использованием рыночной ставки процента = ЭПС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65000"/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 smtClean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Учет </a:t>
            </a:r>
            <a:br>
              <a:rPr lang="ru-RU" sz="3600" dirty="0" smtClean="0"/>
            </a:br>
            <a:r>
              <a:rPr lang="ru-RU" sz="3600" dirty="0" smtClean="0"/>
              <a:t>«прибылей/ убытков первого дня»</a:t>
            </a:r>
            <a:endParaRPr lang="en-US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ru-RU" dirty="0" smtClean="0"/>
              <a:t>Операции с акционерами – на капитал</a:t>
            </a:r>
          </a:p>
          <a:p>
            <a:r>
              <a:rPr lang="ru-RU" dirty="0" smtClean="0"/>
              <a:t>Операции с третьими лицами + цены - на основе рыночной информации – на </a:t>
            </a:r>
            <a:r>
              <a:rPr lang="en-US" dirty="0" smtClean="0"/>
              <a:t>P&amp;L</a:t>
            </a:r>
          </a:p>
          <a:p>
            <a:r>
              <a:rPr lang="ru-RU" dirty="0" smtClean="0"/>
              <a:t>Прочее – отложить, переносить на </a:t>
            </a:r>
            <a:r>
              <a:rPr lang="en-US" dirty="0" smtClean="0"/>
              <a:t>P&amp;L</a:t>
            </a:r>
            <a:r>
              <a:rPr lang="ru-RU" dirty="0" smtClean="0"/>
              <a:t> по мере изменения фактора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49</a:t>
            </a:fld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5</a:t>
            </a:fld>
            <a:endParaRPr lang="uk-UA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Сложные проценты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19256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У нас есть 100 </a:t>
            </a:r>
            <a:r>
              <a:rPr lang="ru-RU" sz="1900" dirty="0" err="1" smtClean="0">
                <a:solidFill>
                  <a:srgbClr val="002060"/>
                </a:solidFill>
              </a:rPr>
              <a:t>грн</a:t>
            </a:r>
            <a:r>
              <a:rPr lang="ru-RU" sz="1900" dirty="0" smtClean="0">
                <a:solidFill>
                  <a:srgbClr val="002060"/>
                </a:solidFill>
              </a:rPr>
              <a:t>. Процентная ставка по депозитам – 10%.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Проценты накапливаются.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Через 1 год: 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100 + 100*0.1=110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Через 2 года: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110 + 110*1.1 = 121 или   100 * (1+0.1)</a:t>
            </a:r>
            <a:r>
              <a:rPr lang="ru-RU" sz="1900" baseline="30000" dirty="0" smtClean="0">
                <a:solidFill>
                  <a:srgbClr val="002060"/>
                </a:solidFill>
              </a:rPr>
              <a:t>2 </a:t>
            </a:r>
          </a:p>
          <a:p>
            <a:pPr marL="0" indent="0">
              <a:buNone/>
            </a:pPr>
            <a:endParaRPr lang="ru-RU" sz="1900" baseline="30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baseline="30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Через 3 года:</a:t>
            </a: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1900" dirty="0" smtClean="0">
                <a:solidFill>
                  <a:srgbClr val="002060"/>
                </a:solidFill>
              </a:rPr>
              <a:t>121 + 121*1.1 = 132 или   100 * (1+0.1)</a:t>
            </a:r>
            <a:r>
              <a:rPr lang="ru-RU" sz="1900" baseline="30000" dirty="0" smtClean="0">
                <a:solidFill>
                  <a:srgbClr val="002060"/>
                </a:solidFill>
              </a:rPr>
              <a:t>3 </a:t>
            </a:r>
          </a:p>
          <a:p>
            <a:pPr marL="0" indent="0">
              <a:buNone/>
            </a:pPr>
            <a:endParaRPr lang="ru-RU" sz="1900" baseline="30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baseline="30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baseline="300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uk-UA" sz="1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Дт Деньги – Кт ФО             3 000 000 </a:t>
            </a:r>
            <a:r>
              <a:rPr lang="ru-RU" dirty="0" err="1" smtClean="0"/>
              <a:t>грн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Дт ФО        – Кт Капитал       </a:t>
            </a:r>
            <a:r>
              <a:rPr lang="en-US" dirty="0" smtClean="0"/>
              <a:t>945,220.79</a:t>
            </a:r>
            <a:r>
              <a:rPr lang="ru-RU" dirty="0" smtClean="0"/>
              <a:t> </a:t>
            </a:r>
            <a:r>
              <a:rPr lang="ru-RU" dirty="0" err="1" smtClean="0"/>
              <a:t>грн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_________________________________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Первоначально </a:t>
            </a:r>
            <a:r>
              <a:rPr lang="ru-RU" dirty="0" err="1" smtClean="0"/>
              <a:t>займ</a:t>
            </a:r>
            <a:r>
              <a:rPr lang="ru-RU" dirty="0" smtClean="0"/>
              <a:t> признаем в сумме </a:t>
            </a:r>
            <a:r>
              <a:rPr lang="en-US" dirty="0" smtClean="0"/>
              <a:t>2,054,779.21</a:t>
            </a:r>
            <a:r>
              <a:rPr lang="ru-RU" dirty="0" smtClean="0"/>
              <a:t> </a:t>
            </a:r>
            <a:r>
              <a:rPr lang="ru-RU" dirty="0" err="1" smtClean="0"/>
              <a:t>грн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Далее – начисляем проценты по рыночной ставке – 22%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50</a:t>
            </a:fld>
            <a:endParaRPr lang="uk-UA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8229600" cy="691480"/>
          </a:xfrm>
        </p:spPr>
        <p:txBody>
          <a:bodyPr/>
          <a:lstStyle/>
          <a:p>
            <a:pPr lvl="0"/>
            <a:r>
              <a:rPr lang="ru-RU" sz="1800" b="1" dirty="0" smtClean="0"/>
              <a:t>4. КРЕДИТНЫЕ ЛИНИИ И ОВЕРДРАФТЫ</a:t>
            </a:r>
            <a:br>
              <a:rPr lang="ru-RU" sz="1800" b="1" dirty="0" smtClean="0"/>
            </a:br>
            <a:endParaRPr lang="ru-RU" sz="1800" b="1" dirty="0" smtClean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51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981075"/>
            <a:ext cx="8229600" cy="25193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uk-UA" sz="1800" dirty="0" err="1" smtClean="0">
                <a:solidFill>
                  <a:schemeClr val="tx1"/>
                </a:solidFill>
              </a:rPr>
              <a:t>Пока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кредитные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средства</a:t>
            </a:r>
            <a:r>
              <a:rPr lang="uk-UA" sz="1800" dirty="0" smtClean="0">
                <a:solidFill>
                  <a:schemeClr val="tx1"/>
                </a:solidFill>
              </a:rPr>
              <a:t> не </a:t>
            </a:r>
            <a:r>
              <a:rPr lang="uk-UA" sz="1800" dirty="0" err="1" smtClean="0">
                <a:solidFill>
                  <a:schemeClr val="tx1"/>
                </a:solidFill>
              </a:rPr>
              <a:t>будут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выданы</a:t>
            </a:r>
            <a:r>
              <a:rPr lang="uk-UA" sz="1800" dirty="0" smtClean="0">
                <a:solidFill>
                  <a:schemeClr val="tx1"/>
                </a:solidFill>
              </a:rPr>
              <a:t>, </a:t>
            </a:r>
            <a:r>
              <a:rPr lang="uk-UA" sz="1800" dirty="0" err="1" smtClean="0">
                <a:solidFill>
                  <a:schemeClr val="tx1"/>
                </a:solidFill>
              </a:rPr>
              <a:t>кредитная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линия</a:t>
            </a:r>
            <a:r>
              <a:rPr lang="uk-UA" sz="1800" dirty="0" smtClean="0">
                <a:solidFill>
                  <a:schemeClr val="tx1"/>
                </a:solidFill>
              </a:rPr>
              <a:t> не </a:t>
            </a:r>
            <a:r>
              <a:rPr lang="uk-UA" sz="1800" dirty="0" err="1" smtClean="0">
                <a:solidFill>
                  <a:schemeClr val="tx1"/>
                </a:solidFill>
              </a:rPr>
              <a:t>является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финансовым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инструментом</a:t>
            </a:r>
            <a:endParaRPr lang="uk-UA" sz="1800" dirty="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uk-UA" sz="1800" dirty="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sz="1800" dirty="0" err="1" smtClean="0">
                <a:solidFill>
                  <a:schemeClr val="tx1"/>
                </a:solidFill>
              </a:rPr>
              <a:t>Комиссии</a:t>
            </a:r>
            <a:r>
              <a:rPr lang="uk-UA" sz="1800" dirty="0" smtClean="0">
                <a:solidFill>
                  <a:schemeClr val="tx1"/>
                </a:solidFill>
              </a:rPr>
              <a:t>, </a:t>
            </a:r>
            <a:r>
              <a:rPr lang="uk-UA" sz="1800" dirty="0" err="1" smtClean="0">
                <a:solidFill>
                  <a:schemeClr val="tx1"/>
                </a:solidFill>
              </a:rPr>
              <a:t>уплаченные</a:t>
            </a:r>
            <a:r>
              <a:rPr lang="uk-UA" sz="1800" dirty="0" smtClean="0">
                <a:solidFill>
                  <a:schemeClr val="tx1"/>
                </a:solidFill>
              </a:rPr>
              <a:t> за </a:t>
            </a:r>
            <a:r>
              <a:rPr lang="uk-UA" sz="1800" dirty="0" err="1" smtClean="0">
                <a:solidFill>
                  <a:schemeClr val="tx1"/>
                </a:solidFill>
              </a:rPr>
              <a:t>обязательства</a:t>
            </a:r>
            <a:r>
              <a:rPr lang="uk-UA" sz="1800" dirty="0" smtClean="0">
                <a:solidFill>
                  <a:schemeClr val="tx1"/>
                </a:solidFill>
              </a:rPr>
              <a:t> по </a:t>
            </a:r>
            <a:r>
              <a:rPr lang="uk-UA" sz="1800" dirty="0" err="1" smtClean="0">
                <a:solidFill>
                  <a:schemeClr val="tx1"/>
                </a:solidFill>
              </a:rPr>
              <a:t>кредитованию</a:t>
            </a:r>
            <a:r>
              <a:rPr lang="uk-UA" sz="1800" dirty="0" smtClean="0">
                <a:solidFill>
                  <a:schemeClr val="tx1"/>
                </a:solidFill>
              </a:rPr>
              <a:t> до </a:t>
            </a:r>
            <a:r>
              <a:rPr lang="uk-UA" sz="1800" dirty="0" err="1" smtClean="0">
                <a:solidFill>
                  <a:schemeClr val="tx1"/>
                </a:solidFill>
              </a:rPr>
              <a:t>момента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реальной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выдачи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кредитных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средств</a:t>
            </a:r>
            <a:r>
              <a:rPr lang="uk-UA" sz="1800" dirty="0" smtClean="0">
                <a:solidFill>
                  <a:schemeClr val="tx1"/>
                </a:solidFill>
              </a:rPr>
              <a:t>, </a:t>
            </a:r>
            <a:r>
              <a:rPr lang="uk-UA" sz="1800" dirty="0" err="1" smtClean="0">
                <a:solidFill>
                  <a:schemeClr val="tx1"/>
                </a:solidFill>
              </a:rPr>
              <a:t>учитываются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как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отложенные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расходы</a:t>
            </a:r>
            <a:r>
              <a:rPr lang="uk-UA" sz="1800" dirty="0" smtClean="0">
                <a:solidFill>
                  <a:schemeClr val="tx1"/>
                </a:solidFill>
              </a:rPr>
              <a:t>. </a:t>
            </a:r>
            <a:r>
              <a:rPr lang="uk-UA" sz="1800" dirty="0" err="1" smtClean="0">
                <a:solidFill>
                  <a:schemeClr val="tx1"/>
                </a:solidFill>
              </a:rPr>
              <a:t>После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выдачи</a:t>
            </a:r>
            <a:r>
              <a:rPr lang="uk-UA" sz="1800" dirty="0" smtClean="0">
                <a:solidFill>
                  <a:schemeClr val="tx1"/>
                </a:solidFill>
              </a:rPr>
              <a:t> – </a:t>
            </a:r>
            <a:r>
              <a:rPr lang="uk-UA" sz="1800" dirty="0" err="1" smtClean="0">
                <a:solidFill>
                  <a:schemeClr val="tx1"/>
                </a:solidFill>
              </a:rPr>
              <a:t>переносятся</a:t>
            </a:r>
            <a:r>
              <a:rPr lang="uk-UA" sz="1800" dirty="0" smtClean="0">
                <a:solidFill>
                  <a:schemeClr val="tx1"/>
                </a:solidFill>
              </a:rPr>
              <a:t> на </a:t>
            </a:r>
            <a:r>
              <a:rPr lang="uk-UA" sz="1800" dirty="0" err="1" smtClean="0">
                <a:solidFill>
                  <a:schemeClr val="tx1"/>
                </a:solidFill>
              </a:rPr>
              <a:t>счета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дисконта</a:t>
            </a:r>
            <a:r>
              <a:rPr lang="uk-UA" sz="1800" dirty="0" smtClean="0">
                <a:solidFill>
                  <a:schemeClr val="tx1"/>
                </a:solidFill>
              </a:rPr>
              <a:t>. </a:t>
            </a:r>
            <a:r>
              <a:rPr lang="uk-UA" sz="1800" dirty="0" err="1" smtClean="0">
                <a:solidFill>
                  <a:schemeClr val="tx1"/>
                </a:solidFill>
              </a:rPr>
              <a:t>Если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срок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действия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кредитной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линии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закончился</a:t>
            </a:r>
            <a:r>
              <a:rPr lang="uk-UA" sz="1800" dirty="0" smtClean="0">
                <a:solidFill>
                  <a:schemeClr val="tx1"/>
                </a:solidFill>
              </a:rPr>
              <a:t>, а кредит не </a:t>
            </a:r>
            <a:r>
              <a:rPr lang="uk-UA" sz="1800" dirty="0" err="1" smtClean="0">
                <a:solidFill>
                  <a:schemeClr val="tx1"/>
                </a:solidFill>
              </a:rPr>
              <a:t>был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выдан</a:t>
            </a:r>
            <a:r>
              <a:rPr lang="uk-UA" sz="1800" dirty="0" smtClean="0">
                <a:solidFill>
                  <a:schemeClr val="tx1"/>
                </a:solidFill>
              </a:rPr>
              <a:t>, то </a:t>
            </a:r>
            <a:r>
              <a:rPr lang="uk-UA" sz="1800" dirty="0" err="1" smtClean="0">
                <a:solidFill>
                  <a:schemeClr val="tx1"/>
                </a:solidFill>
              </a:rPr>
              <a:t>полученные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комиссии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относятся</a:t>
            </a:r>
            <a:r>
              <a:rPr lang="uk-UA" sz="1800" dirty="0" smtClean="0">
                <a:solidFill>
                  <a:schemeClr val="tx1"/>
                </a:solidFill>
              </a:rPr>
              <a:t> на </a:t>
            </a:r>
            <a:r>
              <a:rPr lang="uk-UA" sz="1800" dirty="0" err="1" smtClean="0">
                <a:solidFill>
                  <a:schemeClr val="tx1"/>
                </a:solidFill>
              </a:rPr>
              <a:t>расходы</a:t>
            </a:r>
            <a:r>
              <a:rPr lang="uk-UA" sz="1800" dirty="0" smtClean="0">
                <a:solidFill>
                  <a:schemeClr val="tx1"/>
                </a:solidFill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</a:rPr>
              <a:t>периода</a:t>
            </a:r>
            <a:endParaRPr lang="uk-UA" sz="1800" dirty="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ru-RU" sz="1800" dirty="0" smtClean="0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E0E100-E279-4A4B-A70B-E437C7DABC49}" type="slidenum">
              <a:rPr lang="ru-RU" altLang="en-US"/>
              <a:pPr>
                <a:defRPr/>
              </a:pPr>
              <a:t>52</a:t>
            </a:fld>
            <a:endParaRPr lang="ru-RU" altLang="en-US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339975" y="3933825"/>
            <a:ext cx="4967288" cy="788988"/>
          </a:xfrm>
          <a:prstGeom prst="rect">
            <a:avLst/>
          </a:prstGeom>
          <a:solidFill>
            <a:srgbClr val="BDF5F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/>
              <a:t>Комиссии за инициирование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/>
              <a:t> кредитных линий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84213" y="4868863"/>
            <a:ext cx="3024187" cy="161607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u="sng" dirty="0"/>
              <a:t>По возобновляемым линиям и овердрафтам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dirty="0"/>
              <a:t> - распределить прямолинейно на весь срок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795963" y="4797425"/>
            <a:ext cx="3024187" cy="1612900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u="sng" dirty="0"/>
              <a:t>По невозобновляемым </a:t>
            </a:r>
            <a:r>
              <a:rPr lang="ru-RU" u="sng" dirty="0" smtClean="0"/>
              <a:t>линиям</a:t>
            </a:r>
            <a:endParaRPr lang="ru-RU" u="sng" dirty="0"/>
          </a:p>
          <a:p>
            <a:pPr algn="ctr" eaLnBrk="1" hangingPunct="1">
              <a:spcBef>
                <a:spcPct val="50000"/>
              </a:spcBef>
            </a:pPr>
            <a:r>
              <a:rPr lang="ru-RU" dirty="0"/>
              <a:t> - относить на дисконт пропорционально сумме транша</a:t>
            </a:r>
          </a:p>
        </p:txBody>
      </p:sp>
      <p:sp>
        <p:nvSpPr>
          <p:cNvPr id="22536" name="Заголовок 1"/>
          <p:cNvSpPr>
            <a:spLocks noGrp="1"/>
          </p:cNvSpPr>
          <p:nvPr>
            <p:ph type="title"/>
          </p:nvPr>
        </p:nvSpPr>
        <p:spPr>
          <a:xfrm>
            <a:off x="611560" y="-171400"/>
            <a:ext cx="7772400" cy="1143000"/>
          </a:xfrm>
        </p:spPr>
        <p:txBody>
          <a:bodyPr/>
          <a:lstStyle/>
          <a:p>
            <a:pPr eaLnBrk="1" hangingPunct="1"/>
            <a:r>
              <a:rPr lang="ru-RU" sz="2400" dirty="0" smtClean="0"/>
              <a:t> Особенности учета комиссий по кредитным линиям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28E5F-1367-460C-AE05-957FC65B07F8}" type="slidenum">
              <a:rPr lang="ru-RU" altLang="en-US"/>
              <a:pPr>
                <a:defRPr/>
              </a:pPr>
              <a:t>53</a:t>
            </a:fld>
            <a:endParaRPr lang="ru-RU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8229600" cy="1600200"/>
          </a:xfrm>
        </p:spPr>
        <p:txBody>
          <a:bodyPr/>
          <a:lstStyle/>
          <a:p>
            <a:r>
              <a:rPr lang="ru-RU" sz="3600" i="1" dirty="0" smtClean="0"/>
              <a:t>Возобновляемая кредитная линия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467544" y="2348880"/>
            <a:ext cx="8351961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Банк открыл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клиенту кредитную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линию сроком на 1 год. </a:t>
            </a:r>
            <a:endParaRPr lang="ru-RU" sz="19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Лимит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1 000 000 грн.</a:t>
            </a:r>
          </a:p>
          <a:p>
            <a:pPr eaLnBrk="1" hangingPunct="1">
              <a:spcBef>
                <a:spcPct val="50000"/>
              </a:spcBef>
            </a:pP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Комиссия за открытие кредитной линии составляет 2 000 грн.</a:t>
            </a:r>
          </a:p>
          <a:p>
            <a:pPr eaLnBrk="1" hangingPunct="1">
              <a:spcBef>
                <a:spcPct val="50000"/>
              </a:spcBef>
            </a:pP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Дт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Авансы уплаченные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Кт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деньги</a:t>
            </a:r>
            <a:endParaRPr lang="ru-RU" sz="1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endParaRPr lang="ru-RU" sz="19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Ежемесячно:</a:t>
            </a:r>
          </a:p>
          <a:p>
            <a:pPr eaLnBrk="1" hangingPunct="1">
              <a:spcBef>
                <a:spcPct val="50000"/>
              </a:spcBef>
            </a:pP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Дт </a:t>
            </a:r>
            <a:r>
              <a:rPr lang="en-US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P&amp;L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Расходы-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Кт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Авансы уплаченные – 167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грн.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 </a:t>
            </a:r>
            <a:endParaRPr lang="ru-RU" sz="1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3528" y="332656"/>
            <a:ext cx="8136904" cy="7634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Пример </a:t>
            </a:r>
            <a:r>
              <a:rPr lang="ru-RU" sz="3000" b="1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6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uk-UA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28E5F-1367-460C-AE05-957FC65B07F8}" type="slidenum">
              <a:rPr lang="ru-RU" altLang="en-US"/>
              <a:pPr>
                <a:defRPr/>
              </a:pPr>
              <a:t>54</a:t>
            </a:fld>
            <a:endParaRPr lang="ru-RU" altLang="en-US"/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467544" y="1196752"/>
            <a:ext cx="8352606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Банк открыл кредитную линию сроком на 1 год.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\Лимит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1 000 000 грн.</a:t>
            </a:r>
          </a:p>
          <a:p>
            <a:pPr eaLnBrk="1" hangingPunct="1">
              <a:spcBef>
                <a:spcPct val="50000"/>
              </a:spcBef>
            </a:pP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Комиссия за открытие кредитной линии составляет 2 000 грн.</a:t>
            </a:r>
          </a:p>
          <a:p>
            <a:pPr eaLnBrk="1" hangingPunct="1">
              <a:spcBef>
                <a:spcPct val="50000"/>
              </a:spcBef>
            </a:pP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Дт Авансы уплаченные –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Кт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деньги</a:t>
            </a:r>
            <a:endParaRPr lang="ru-RU" sz="1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1й транш был выдан в сумме 200 000 грн. (20% от лимита).</a:t>
            </a:r>
          </a:p>
          <a:p>
            <a:pPr eaLnBrk="1" hangingPunct="1">
              <a:spcBef>
                <a:spcPct val="50000"/>
              </a:spcBef>
            </a:pP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Дт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ФО (Неамортизированный дисконт)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</a:t>
            </a:r>
            <a:endParaRPr lang="ru-RU" sz="19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Кт Авансы уплаченные–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400 </a:t>
            </a:r>
            <a:r>
              <a:rPr lang="ru-RU" sz="1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грн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(20% от комиссии).</a:t>
            </a:r>
          </a:p>
          <a:p>
            <a:pPr eaLnBrk="1" hangingPunct="1">
              <a:spcBef>
                <a:spcPct val="50000"/>
              </a:spcBef>
            </a:pPr>
            <a:endParaRPr lang="ru-RU" sz="1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hangingPunct="1"/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2й транш был выдан в сумме 300 000 грн. (30% от лимита).</a:t>
            </a:r>
          </a:p>
          <a:p>
            <a:pPr eaLnBrk="1" hangingPunct="1"/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Дт ФО (Неамортизированный дисконт) –</a:t>
            </a:r>
          </a:p>
          <a:p>
            <a:pPr eaLnBrk="1" hangingPunct="1"/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Кт Авансы уплаченные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600 </a:t>
            </a:r>
            <a:r>
              <a:rPr lang="ru-RU" sz="1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грн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(30% от комиссии).</a:t>
            </a:r>
          </a:p>
          <a:p>
            <a:pPr eaLnBrk="1" hangingPunct="1"/>
            <a:endParaRPr lang="ru-RU" sz="1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eaLnBrk="1" hangingPunct="1"/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Больше клиент не выбирал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лимит. В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конце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срока действия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договора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Дт </a:t>
            </a:r>
            <a:r>
              <a:rPr lang="en-US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P&amp;L </a:t>
            </a:r>
            <a:r>
              <a:rPr lang="ru-RU" sz="1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Расходы- Кт Авансы уплаченные </a:t>
            </a:r>
            <a:r>
              <a:rPr lang="ru-RU" sz="19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1000 грн. (остаток)  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13576" cy="864096"/>
          </a:xfrm>
        </p:spPr>
        <p:txBody>
          <a:bodyPr/>
          <a:lstStyle/>
          <a:p>
            <a:r>
              <a:rPr lang="ru-RU" sz="3600" i="1" dirty="0" smtClean="0"/>
              <a:t>Не</a:t>
            </a:r>
            <a:r>
              <a:rPr lang="uk-UA" sz="3600" i="1" dirty="0" smtClean="0"/>
              <a:t>в</a:t>
            </a:r>
            <a:r>
              <a:rPr lang="ru-RU" sz="3600" i="1" dirty="0" err="1" smtClean="0"/>
              <a:t>озобновляемая</a:t>
            </a:r>
            <a:r>
              <a:rPr lang="ru-RU" sz="3600" i="1" dirty="0" smtClean="0"/>
              <a:t> кредитная линия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747464"/>
            <a:ext cx="8229600" cy="1600200"/>
          </a:xfrm>
        </p:spPr>
        <p:txBody>
          <a:bodyPr/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Контакты</a:t>
            </a:r>
            <a:endParaRPr lang="uk-UA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888" y="2132856"/>
            <a:ext cx="8229600" cy="19442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i="1" dirty="0" smtClean="0"/>
              <a:t>E-mail: </a:t>
            </a:r>
            <a:r>
              <a:rPr lang="en-US" i="1" dirty="0" smtClean="0">
                <a:hlinkClick r:id="rId2"/>
              </a:rPr>
              <a:t>olga.znachkova@gmail.com</a:t>
            </a:r>
            <a:endParaRPr lang="en-US" i="1" dirty="0" smtClean="0"/>
          </a:p>
          <a:p>
            <a:pPr marL="0" indent="0">
              <a:buNone/>
            </a:pPr>
            <a:r>
              <a:rPr lang="ru-RU" i="1" dirty="0" smtClean="0"/>
              <a:t>Тел:+38 </a:t>
            </a:r>
            <a:r>
              <a:rPr lang="en-US" i="1" dirty="0" smtClean="0"/>
              <a:t>095-489-37-82</a:t>
            </a:r>
            <a:endParaRPr lang="ru-RU" i="1" dirty="0" smtClean="0"/>
          </a:p>
          <a:p>
            <a:pPr marL="0" indent="0">
              <a:buNone/>
            </a:pPr>
            <a:r>
              <a:rPr lang="en-US" i="1" dirty="0" smtClean="0"/>
              <a:t>Skype: </a:t>
            </a:r>
            <a:r>
              <a:rPr lang="en-US" i="1" dirty="0" err="1" smtClean="0"/>
              <a:t>Olga.znachkova</a:t>
            </a:r>
            <a:endParaRPr lang="uk-UA" i="1" dirty="0" smtClean="0"/>
          </a:p>
          <a:p>
            <a:pPr marL="0" indent="0">
              <a:buNone/>
            </a:pPr>
            <a:r>
              <a:rPr lang="en-US" i="1" dirty="0" smtClean="0"/>
              <a:t>FB: </a:t>
            </a:r>
            <a:r>
              <a:rPr lang="ru-RU" i="1" dirty="0" smtClean="0"/>
              <a:t>группа «МСФО в банках»</a:t>
            </a:r>
            <a:endParaRPr lang="en-US" i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pPr marL="0" indent="0" algn="ctr">
              <a:buNone/>
            </a:pPr>
            <a:endParaRPr lang="ru-RU" sz="3200" dirty="0" smtClean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55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94389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6</a:t>
            </a:fld>
            <a:endParaRPr lang="uk-UA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возможные ситуации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Стрелка вверх 4"/>
          <p:cNvSpPr/>
          <p:nvPr/>
        </p:nvSpPr>
        <p:spPr>
          <a:xfrm rot="10800000">
            <a:off x="183569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3573016"/>
            <a:ext cx="3600400" cy="23762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Известны: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процентная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ставка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будущие денежные потоки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Найти: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текущую стоимость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0800000">
            <a:off x="6516216" y="2780928"/>
            <a:ext cx="288032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347864" y="404664"/>
            <a:ext cx="2880320" cy="5760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FV = PV (1 +r)</a:t>
            </a:r>
            <a:r>
              <a:rPr lang="en-US" sz="2400" baseline="30000" dirty="0" smtClean="0"/>
              <a:t>n</a:t>
            </a: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4932040" y="3573016"/>
            <a:ext cx="3600400" cy="23762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Известны: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</a:t>
            </a:r>
            <a:r>
              <a:rPr lang="ru-RU" sz="2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текущая  стоимость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будущие денежные потоки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Найти: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процентную ставку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6222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Дисконтирование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74F25-5597-49FC-B98D-6E04BCE59C2F}" type="slidenum">
              <a:rPr lang="uk-UA" smtClean="0"/>
              <a:pPr/>
              <a:t>7</a:t>
            </a:fld>
            <a:endParaRPr lang="uk-UA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23528" y="1778333"/>
            <a:ext cx="7837915" cy="24929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Процедура определения стоимости денег во времени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получила название </a:t>
            </a:r>
            <a:r>
              <a:rPr lang="ru-RU" sz="1800" dirty="0" smtClean="0">
                <a:solidFill>
                  <a:srgbClr val="212121"/>
                </a:solidFill>
                <a:latin typeface="inherit"/>
                <a:cs typeface="Arial" pitchFamily="34" charset="0"/>
              </a:rPr>
              <a:t>«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дисконтирование»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800" dirty="0" smtClean="0">
              <a:solidFill>
                <a:srgbClr val="212121"/>
              </a:solidFill>
              <a:latin typeface="inherit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Ставка, используемая в знаменателе формулы,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может иметь разные названия: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lang="en-US" sz="1800" dirty="0" smtClean="0">
                <a:solidFill>
                  <a:srgbClr val="212121"/>
                </a:solidFill>
                <a:latin typeface="inherit"/>
                <a:cs typeface="Arial" pitchFamily="34" charset="0"/>
              </a:rPr>
              <a:t>[</a:t>
            </a:r>
            <a:r>
              <a:rPr lang="ru-RU" sz="1800" dirty="0" smtClean="0">
                <a:solidFill>
                  <a:srgbClr val="212121"/>
                </a:solidFill>
                <a:latin typeface="inherit"/>
                <a:cs typeface="Arial" pitchFamily="34" charset="0"/>
              </a:rPr>
              <a:t>внутренняя</a:t>
            </a:r>
            <a:r>
              <a:rPr lang="en-US" sz="1800" dirty="0" smtClean="0">
                <a:solidFill>
                  <a:srgbClr val="212121"/>
                </a:solidFill>
                <a:latin typeface="inherit"/>
                <a:cs typeface="Arial" pitchFamily="34" charset="0"/>
              </a:rPr>
              <a:t>]</a:t>
            </a:r>
            <a:r>
              <a:rPr lang="ru-RU" sz="1800" dirty="0" smtClean="0">
                <a:solidFill>
                  <a:srgbClr val="212121"/>
                </a:solidFill>
                <a:latin typeface="inherit"/>
                <a:cs typeface="Arial" pitchFamily="34" charset="0"/>
              </a:rPr>
              <a:t>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ставка (норма) доходности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ставка дисконтирования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  <a:cs typeface="Arial" pitchFamily="34" charset="0"/>
              </a:rPr>
              <a:t>ставка (норма) капитализации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эффективная ставка процента/ эффективная процентная ставка (ЭПС)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FB97-9DF5-40E5-A307-26050803D649}" type="slidenum">
              <a:rPr lang="ru-RU" altLang="en-US"/>
              <a:pPr/>
              <a:t>8</a:t>
            </a:fld>
            <a:endParaRPr lang="ru-RU" altLang="en-US"/>
          </a:p>
        </p:txBody>
      </p:sp>
      <p:sp>
        <p:nvSpPr>
          <p:cNvPr id="145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/>
              <a:t>Эффективная ставка процента (внутренняя ставка доходности) определяется таким образом:</a:t>
            </a:r>
            <a:r>
              <a:rPr lang="ru-RU" dirty="0"/>
              <a:t> </a:t>
            </a:r>
          </a:p>
        </p:txBody>
      </p:sp>
      <p:sp>
        <p:nvSpPr>
          <p:cNvPr id="1455110" name="Text Box 6"/>
          <p:cNvSpPr txBox="1">
            <a:spLocks noChangeArrowheads="1"/>
          </p:cNvSpPr>
          <p:nvPr/>
        </p:nvSpPr>
        <p:spPr bwMode="auto">
          <a:xfrm>
            <a:off x="323850" y="1773238"/>
            <a:ext cx="1368425" cy="10080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sz="1400"/>
              <a:t>Выданные деньги</a:t>
            </a:r>
          </a:p>
          <a:p>
            <a:pPr algn="ctr"/>
            <a:r>
              <a:rPr lang="ru-RU" sz="1400"/>
              <a:t>(стоимость кредита)</a:t>
            </a:r>
          </a:p>
        </p:txBody>
      </p:sp>
      <p:sp>
        <p:nvSpPr>
          <p:cNvPr id="1455111" name="Text Box 7"/>
          <p:cNvSpPr txBox="1">
            <a:spLocks noChangeArrowheads="1"/>
          </p:cNvSpPr>
          <p:nvPr/>
        </p:nvSpPr>
        <p:spPr bwMode="auto">
          <a:xfrm>
            <a:off x="1763713" y="220345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=</a:t>
            </a:r>
          </a:p>
        </p:txBody>
      </p:sp>
      <p:sp>
        <p:nvSpPr>
          <p:cNvPr id="1455112" name="Text Box 8"/>
          <p:cNvSpPr txBox="1">
            <a:spLocks noChangeArrowheads="1"/>
          </p:cNvSpPr>
          <p:nvPr/>
        </p:nvSpPr>
        <p:spPr bwMode="auto">
          <a:xfrm>
            <a:off x="2268538" y="1700213"/>
            <a:ext cx="1727200" cy="115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1400"/>
              <a:t>Денежные потоки за период </a:t>
            </a:r>
            <a:r>
              <a:rPr lang="ru-RU" sz="1400" b="1" baseline="-25000"/>
              <a:t>1</a:t>
            </a:r>
            <a:r>
              <a:rPr lang="ru-RU" sz="1400"/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_______________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(1+</a:t>
            </a:r>
            <a:r>
              <a:rPr lang="en-US" sz="1400"/>
              <a:t>i</a:t>
            </a:r>
            <a:r>
              <a:rPr lang="ru-RU" sz="1400"/>
              <a:t>)</a:t>
            </a:r>
            <a:r>
              <a:rPr lang="en-US" sz="1400" b="1" baseline="30000"/>
              <a:t>1</a:t>
            </a:r>
            <a:endParaRPr lang="ru-RU" sz="1400" b="1" baseline="30000"/>
          </a:p>
        </p:txBody>
      </p:sp>
      <p:sp>
        <p:nvSpPr>
          <p:cNvPr id="1455113" name="Text Box 9"/>
          <p:cNvSpPr txBox="1">
            <a:spLocks noChangeArrowheads="1"/>
          </p:cNvSpPr>
          <p:nvPr/>
        </p:nvSpPr>
        <p:spPr bwMode="auto">
          <a:xfrm>
            <a:off x="4068763" y="2205038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</a:t>
            </a:r>
            <a:endParaRPr lang="ru-RU"/>
          </a:p>
        </p:txBody>
      </p:sp>
      <p:sp>
        <p:nvSpPr>
          <p:cNvPr id="1455114" name="Text Box 10"/>
          <p:cNvSpPr txBox="1">
            <a:spLocks noChangeArrowheads="1"/>
          </p:cNvSpPr>
          <p:nvPr/>
        </p:nvSpPr>
        <p:spPr bwMode="auto">
          <a:xfrm>
            <a:off x="4356100" y="1700213"/>
            <a:ext cx="1727200" cy="115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1400"/>
              <a:t>Денежные потоки за период </a:t>
            </a:r>
            <a:r>
              <a:rPr lang="en-US" sz="1400" b="1" baseline="-25000"/>
              <a:t>2</a:t>
            </a:r>
            <a:r>
              <a:rPr lang="ru-RU" sz="1400"/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_______________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(1+</a:t>
            </a:r>
            <a:r>
              <a:rPr lang="en-US" sz="1400"/>
              <a:t>i</a:t>
            </a:r>
            <a:r>
              <a:rPr lang="ru-RU" sz="1400"/>
              <a:t>)</a:t>
            </a:r>
            <a:r>
              <a:rPr lang="en-US" sz="1400" b="1" baseline="30000"/>
              <a:t>2</a:t>
            </a:r>
            <a:endParaRPr lang="ru-RU" sz="1400" b="1" baseline="30000"/>
          </a:p>
        </p:txBody>
      </p:sp>
      <p:sp>
        <p:nvSpPr>
          <p:cNvPr id="1455115" name="Text Box 11"/>
          <p:cNvSpPr txBox="1">
            <a:spLocks noChangeArrowheads="1"/>
          </p:cNvSpPr>
          <p:nvPr/>
        </p:nvSpPr>
        <p:spPr bwMode="auto">
          <a:xfrm>
            <a:off x="6156325" y="22050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+…</a:t>
            </a:r>
            <a:endParaRPr lang="ru-RU"/>
          </a:p>
        </p:txBody>
      </p:sp>
      <p:sp>
        <p:nvSpPr>
          <p:cNvPr id="1455116" name="Text Box 12"/>
          <p:cNvSpPr txBox="1">
            <a:spLocks noChangeArrowheads="1"/>
          </p:cNvSpPr>
          <p:nvPr/>
        </p:nvSpPr>
        <p:spPr bwMode="auto">
          <a:xfrm>
            <a:off x="6659563" y="1700213"/>
            <a:ext cx="1727200" cy="115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1400"/>
              <a:t>Денежные потоки за период </a:t>
            </a:r>
            <a:r>
              <a:rPr lang="en-US" sz="1400" b="1" baseline="-25000"/>
              <a:t>n</a:t>
            </a:r>
            <a:r>
              <a:rPr lang="ru-RU" sz="1400"/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_______________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(1+</a:t>
            </a:r>
            <a:r>
              <a:rPr lang="en-US" sz="1400"/>
              <a:t>i</a:t>
            </a:r>
            <a:r>
              <a:rPr lang="ru-RU" sz="1400"/>
              <a:t>)</a:t>
            </a:r>
            <a:r>
              <a:rPr lang="en-US" sz="1400" b="1" baseline="30000"/>
              <a:t>n</a:t>
            </a:r>
            <a:endParaRPr lang="ru-RU" sz="1400" b="1" baseline="30000"/>
          </a:p>
        </p:txBody>
      </p:sp>
      <p:sp>
        <p:nvSpPr>
          <p:cNvPr id="1455117" name="Text Box 13"/>
          <p:cNvSpPr txBox="1">
            <a:spLocks noChangeArrowheads="1"/>
          </p:cNvSpPr>
          <p:nvPr/>
        </p:nvSpPr>
        <p:spPr bwMode="auto">
          <a:xfrm>
            <a:off x="611188" y="3213100"/>
            <a:ext cx="3816350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где </a:t>
            </a:r>
            <a:r>
              <a:rPr lang="en-US"/>
              <a:t>i</a:t>
            </a:r>
            <a:r>
              <a:rPr lang="ru-RU"/>
              <a:t> – эффективная ставка </a:t>
            </a:r>
            <a:endParaRPr lang="en-US"/>
          </a:p>
          <a:p>
            <a:pPr>
              <a:spcBef>
                <a:spcPct val="50000"/>
              </a:spcBef>
            </a:pPr>
            <a:r>
              <a:rPr lang="ru-RU"/>
              <a:t>      </a:t>
            </a:r>
            <a:r>
              <a:rPr lang="en-US"/>
              <a:t>n</a:t>
            </a:r>
            <a:r>
              <a:rPr lang="ru-RU"/>
              <a:t> – количество периодов</a:t>
            </a:r>
          </a:p>
          <a:p>
            <a:pPr>
              <a:spcBef>
                <a:spcPct val="50000"/>
              </a:spcBef>
            </a:pPr>
            <a:r>
              <a:rPr lang="ru-RU"/>
              <a:t>   </a:t>
            </a:r>
          </a:p>
        </p:txBody>
      </p:sp>
      <p:sp>
        <p:nvSpPr>
          <p:cNvPr id="1455118" name="Text Box 14"/>
          <p:cNvSpPr txBox="1">
            <a:spLocks noChangeArrowheads="1"/>
          </p:cNvSpPr>
          <p:nvPr/>
        </p:nvSpPr>
        <p:spPr bwMode="auto">
          <a:xfrm>
            <a:off x="539750" y="42926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или -</a:t>
            </a:r>
          </a:p>
        </p:txBody>
      </p:sp>
      <p:sp>
        <p:nvSpPr>
          <p:cNvPr id="1455119" name="Text Box 15"/>
          <p:cNvSpPr txBox="1">
            <a:spLocks noChangeArrowheads="1"/>
          </p:cNvSpPr>
          <p:nvPr/>
        </p:nvSpPr>
        <p:spPr bwMode="auto">
          <a:xfrm>
            <a:off x="1116013" y="4797425"/>
            <a:ext cx="136842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sz="1400"/>
              <a:t>Выданные деньги</a:t>
            </a:r>
          </a:p>
          <a:p>
            <a:pPr algn="ctr"/>
            <a:r>
              <a:rPr lang="ru-RU" sz="1400"/>
              <a:t>(стоимость кредита)</a:t>
            </a:r>
          </a:p>
        </p:txBody>
      </p:sp>
      <p:sp>
        <p:nvSpPr>
          <p:cNvPr id="1455120" name="Text Box 16"/>
          <p:cNvSpPr txBox="1">
            <a:spLocks noChangeArrowheads="1"/>
          </p:cNvSpPr>
          <p:nvPr/>
        </p:nvSpPr>
        <p:spPr bwMode="auto">
          <a:xfrm>
            <a:off x="2484438" y="5084763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=</a:t>
            </a:r>
          </a:p>
        </p:txBody>
      </p:sp>
      <p:sp>
        <p:nvSpPr>
          <p:cNvPr id="1455121" name="Text Box 17"/>
          <p:cNvSpPr txBox="1">
            <a:spLocks noChangeArrowheads="1"/>
          </p:cNvSpPr>
          <p:nvPr/>
        </p:nvSpPr>
        <p:spPr bwMode="auto">
          <a:xfrm>
            <a:off x="3851275" y="4652963"/>
            <a:ext cx="17272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1400" dirty="0" smtClean="0"/>
              <a:t>Денежные </a:t>
            </a:r>
            <a:r>
              <a:rPr lang="ru-RU" sz="1400" dirty="0"/>
              <a:t>потоки за период </a:t>
            </a:r>
            <a:r>
              <a:rPr lang="en-US" sz="1400" baseline="-25000" dirty="0"/>
              <a:t>n</a:t>
            </a:r>
            <a:r>
              <a:rPr lang="ru-RU" sz="1400" dirty="0"/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400" dirty="0"/>
              <a:t>_______________</a:t>
            </a:r>
          </a:p>
          <a:p>
            <a:pPr algn="ctr">
              <a:spcBef>
                <a:spcPct val="50000"/>
              </a:spcBef>
            </a:pPr>
            <a:r>
              <a:rPr lang="ru-RU" sz="1400" dirty="0"/>
              <a:t>(1+</a:t>
            </a:r>
            <a:r>
              <a:rPr lang="en-US" sz="1400" dirty="0" err="1"/>
              <a:t>i</a:t>
            </a:r>
            <a:r>
              <a:rPr lang="ru-RU" sz="1400" dirty="0"/>
              <a:t>)</a:t>
            </a:r>
            <a:r>
              <a:rPr lang="en-US" sz="1400" baseline="30000" dirty="0"/>
              <a:t>n</a:t>
            </a:r>
            <a:endParaRPr lang="ru-RU" sz="1400" baseline="30000" dirty="0"/>
          </a:p>
        </p:txBody>
      </p:sp>
      <p:sp>
        <p:nvSpPr>
          <p:cNvPr id="1455122" name="Text Box 18"/>
          <p:cNvSpPr txBox="1">
            <a:spLocks noChangeArrowheads="1"/>
          </p:cNvSpPr>
          <p:nvPr/>
        </p:nvSpPr>
        <p:spPr bwMode="auto">
          <a:xfrm>
            <a:off x="3132138" y="4868863"/>
            <a:ext cx="431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cs typeface="Arial" pitchFamily="34" charset="0"/>
              </a:rPr>
              <a:t>∑</a:t>
            </a:r>
          </a:p>
        </p:txBody>
      </p:sp>
      <p:sp>
        <p:nvSpPr>
          <p:cNvPr id="1455123" name="Text Box 19"/>
          <p:cNvSpPr txBox="1">
            <a:spLocks noChangeArrowheads="1"/>
          </p:cNvSpPr>
          <p:nvPr/>
        </p:nvSpPr>
        <p:spPr bwMode="auto">
          <a:xfrm>
            <a:off x="3203575" y="5516563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i=1</a:t>
            </a:r>
            <a:endParaRPr lang="ru-RU" sz="1200" b="1"/>
          </a:p>
        </p:txBody>
      </p:sp>
      <p:sp>
        <p:nvSpPr>
          <p:cNvPr id="1455124" name="Text Box 20"/>
          <p:cNvSpPr txBox="1">
            <a:spLocks noChangeArrowheads="1"/>
          </p:cNvSpPr>
          <p:nvPr/>
        </p:nvSpPr>
        <p:spPr bwMode="auto">
          <a:xfrm>
            <a:off x="3203575" y="4724400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n</a:t>
            </a:r>
            <a:endParaRPr lang="ru-RU" sz="1200" b="1"/>
          </a:p>
        </p:txBody>
      </p:sp>
    </p:spTree>
    <p:extLst>
      <p:ext uri="{BB962C8B-B14F-4D97-AF65-F5344CB8AC3E}">
        <p14:creationId xmlns:p14="http://schemas.microsoft.com/office/powerpoint/2010/main" xmlns="" val="3742283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5FB97-9DF5-40E5-A307-26050803D649}" type="slidenum">
              <a:rPr lang="ru-RU" altLang="en-US"/>
              <a:pPr/>
              <a:t>9</a:t>
            </a:fld>
            <a:endParaRPr lang="ru-RU" altLang="en-US"/>
          </a:p>
        </p:txBody>
      </p:sp>
      <p:sp>
        <p:nvSpPr>
          <p:cNvPr id="145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 smtClean="0"/>
              <a:t>Иногда – еще так:</a:t>
            </a:r>
            <a:endParaRPr lang="ru-RU" dirty="0"/>
          </a:p>
        </p:txBody>
      </p:sp>
      <p:sp>
        <p:nvSpPr>
          <p:cNvPr id="1455119" name="Text Box 15"/>
          <p:cNvSpPr txBox="1">
            <a:spLocks noChangeArrowheads="1"/>
          </p:cNvSpPr>
          <p:nvPr/>
        </p:nvSpPr>
        <p:spPr bwMode="auto">
          <a:xfrm>
            <a:off x="1909738" y="2493342"/>
            <a:ext cx="136842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sz="4800" dirty="0" smtClean="0"/>
              <a:t>0</a:t>
            </a:r>
            <a:endParaRPr lang="ru-RU" sz="4800" dirty="0"/>
          </a:p>
        </p:txBody>
      </p:sp>
      <p:sp>
        <p:nvSpPr>
          <p:cNvPr id="1455120" name="Text Box 16"/>
          <p:cNvSpPr txBox="1">
            <a:spLocks noChangeArrowheads="1"/>
          </p:cNvSpPr>
          <p:nvPr/>
        </p:nvSpPr>
        <p:spPr bwMode="auto">
          <a:xfrm>
            <a:off x="3278163" y="2780680"/>
            <a:ext cx="360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=</a:t>
            </a:r>
          </a:p>
        </p:txBody>
      </p:sp>
      <p:sp>
        <p:nvSpPr>
          <p:cNvPr id="1455121" name="Text Box 17"/>
          <p:cNvSpPr txBox="1">
            <a:spLocks noChangeArrowheads="1"/>
          </p:cNvSpPr>
          <p:nvPr/>
        </p:nvSpPr>
        <p:spPr bwMode="auto">
          <a:xfrm>
            <a:off x="4645000" y="2348880"/>
            <a:ext cx="1727200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1400"/>
              <a:t>Денежные потоки за период </a:t>
            </a:r>
            <a:r>
              <a:rPr lang="en-US" sz="1400" baseline="-25000"/>
              <a:t>n</a:t>
            </a:r>
            <a:r>
              <a:rPr lang="ru-RU" sz="1400"/>
              <a:t> 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_______________</a:t>
            </a:r>
          </a:p>
          <a:p>
            <a:pPr algn="ctr">
              <a:spcBef>
                <a:spcPct val="50000"/>
              </a:spcBef>
            </a:pPr>
            <a:r>
              <a:rPr lang="ru-RU" sz="1400"/>
              <a:t>(1+</a:t>
            </a:r>
            <a:r>
              <a:rPr lang="en-US" sz="1400"/>
              <a:t>i</a:t>
            </a:r>
            <a:r>
              <a:rPr lang="ru-RU" sz="1400"/>
              <a:t>)</a:t>
            </a:r>
            <a:r>
              <a:rPr lang="en-US" sz="1400" baseline="30000"/>
              <a:t>n</a:t>
            </a:r>
            <a:endParaRPr lang="ru-RU" sz="1400" baseline="30000"/>
          </a:p>
        </p:txBody>
      </p:sp>
      <p:sp>
        <p:nvSpPr>
          <p:cNvPr id="1455122" name="Text Box 18"/>
          <p:cNvSpPr txBox="1">
            <a:spLocks noChangeArrowheads="1"/>
          </p:cNvSpPr>
          <p:nvPr/>
        </p:nvSpPr>
        <p:spPr bwMode="auto">
          <a:xfrm>
            <a:off x="3925863" y="2564780"/>
            <a:ext cx="431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cs typeface="Arial" pitchFamily="34" charset="0"/>
              </a:rPr>
              <a:t>∑</a:t>
            </a:r>
          </a:p>
        </p:txBody>
      </p:sp>
      <p:sp>
        <p:nvSpPr>
          <p:cNvPr id="1455123" name="Text Box 19"/>
          <p:cNvSpPr txBox="1">
            <a:spLocks noChangeArrowheads="1"/>
          </p:cNvSpPr>
          <p:nvPr/>
        </p:nvSpPr>
        <p:spPr bwMode="auto">
          <a:xfrm>
            <a:off x="3997300" y="3212480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i=1</a:t>
            </a:r>
            <a:endParaRPr lang="ru-RU" sz="1200" b="1"/>
          </a:p>
        </p:txBody>
      </p:sp>
      <p:sp>
        <p:nvSpPr>
          <p:cNvPr id="1455124" name="Text Box 20"/>
          <p:cNvSpPr txBox="1">
            <a:spLocks noChangeArrowheads="1"/>
          </p:cNvSpPr>
          <p:nvPr/>
        </p:nvSpPr>
        <p:spPr bwMode="auto">
          <a:xfrm>
            <a:off x="3997300" y="2420317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n</a:t>
            </a:r>
            <a:endParaRPr lang="ru-RU" sz="1200" b="1"/>
          </a:p>
        </p:txBody>
      </p:sp>
    </p:spTree>
    <p:extLst>
      <p:ext uri="{BB962C8B-B14F-4D97-AF65-F5344CB8AC3E}">
        <p14:creationId xmlns:p14="http://schemas.microsoft.com/office/powerpoint/2010/main" xmlns="" val="3742283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40921</TotalTime>
  <Words>2688</Words>
  <Application>Microsoft Office PowerPoint</Application>
  <PresentationFormat>Экран (4:3)</PresentationFormat>
  <Paragraphs>781</Paragraphs>
  <Slides>55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Исполнительная</vt:lpstr>
      <vt:lpstr> Выполнение расчетов  по эффективной ставке процента и дисконтированию денежных потоков –   на примере полученных кредитов   при помощи  Microsoft Excel</vt:lpstr>
      <vt:lpstr>План</vt:lpstr>
      <vt:lpstr>1. НЕОБХОДИМОСТЬ ПРИМЕНЕНИЯ МЕТОДА ДИСКОНТИРОВАНИЯДЛЯ ПОЛУЧЕННЫХ КРЕДИТОВ</vt:lpstr>
      <vt:lpstr>Слайд 4</vt:lpstr>
      <vt:lpstr>Слайд 5</vt:lpstr>
      <vt:lpstr>Слайд 6</vt:lpstr>
      <vt:lpstr>Дисконтирование</vt:lpstr>
      <vt:lpstr>Эффективная ставка процента (внутренняя ставка доходности) определяется таким образом: </vt:lpstr>
      <vt:lpstr>Иногда – еще так:</vt:lpstr>
      <vt:lpstr>МСФО и П(С)БУ,   требующие применения  дисконтирования для полученных кредитов</vt:lpstr>
      <vt:lpstr>Первоначальная оценка  полученных кредитов</vt:lpstr>
      <vt:lpstr>Слайд 12</vt:lpstr>
      <vt:lpstr>Первоначальная оценка  кредитов, полученных – на рыночных условиях</vt:lpstr>
      <vt:lpstr>Последующая оценка  полученных кредитов – по амортизированной себестоимости</vt:lpstr>
      <vt:lpstr>Нормативные документы, содержащие формулы и инструкции по применению метода дисконтирования</vt:lpstr>
      <vt:lpstr>2. КРЕДИТЫ НА РЫНОЧНЫХ УСЛОВИЯХ </vt:lpstr>
      <vt:lpstr>Слайд 17</vt:lpstr>
      <vt:lpstr>Слайд 18</vt:lpstr>
      <vt:lpstr>Первоначальный график амортизации</vt:lpstr>
      <vt:lpstr>Слайд 20</vt:lpstr>
      <vt:lpstr>Построение графика денежных потоков</vt:lpstr>
      <vt:lpstr>КОНТРОЛЬ!</vt:lpstr>
      <vt:lpstr>Процентные расходы  в P&amp;L</vt:lpstr>
      <vt:lpstr>КОНТРОЛЬ!</vt:lpstr>
      <vt:lpstr>Балансовая стоимость </vt:lpstr>
      <vt:lpstr>КОНТРОЛЬ!</vt:lpstr>
      <vt:lpstr>Учет кредита  в марте 2019</vt:lpstr>
      <vt:lpstr>Учет кредита  в апреле 2019</vt:lpstr>
      <vt:lpstr>Последующий учет</vt:lpstr>
      <vt:lpstr>Последующий учет</vt:lpstr>
      <vt:lpstr>Слайд 31</vt:lpstr>
      <vt:lpstr>Слайд 32</vt:lpstr>
      <vt:lpstr>Слайд 33</vt:lpstr>
      <vt:lpstr>Слайд 34</vt:lpstr>
      <vt:lpstr>Изменение первоначальных условий  (дополнительное соглашение)</vt:lpstr>
      <vt:lpstr>Определение существенности</vt:lpstr>
      <vt:lpstr>анализ</vt:lpstr>
      <vt:lpstr>Пример 3: пересмотр ставок</vt:lpstr>
      <vt:lpstr>Слайд 39</vt:lpstr>
      <vt:lpstr>Слайд 40</vt:lpstr>
      <vt:lpstr>Слайд 41</vt:lpstr>
      <vt:lpstr>Пример 4: пересмотр ставок</vt:lpstr>
      <vt:lpstr>Слайд 43</vt:lpstr>
      <vt:lpstr>Кредиты с плавающей ставкой</vt:lpstr>
      <vt:lpstr>3. КРЕДИТЫ И ЗАЙМЫ НА НЕРЫНОЧНЫХ УСЛОВИЯХ </vt:lpstr>
      <vt:lpstr>ФО на нерыночных условиях</vt:lpstr>
      <vt:lpstr>Слайд 47</vt:lpstr>
      <vt:lpstr>Слайд 48</vt:lpstr>
      <vt:lpstr>Учет  «прибылей/ убытков первого дня»</vt:lpstr>
      <vt:lpstr>Слайд 50</vt:lpstr>
      <vt:lpstr>4. КРЕДИТНЫЕ ЛИНИИ И ОВЕРДРАФТЫ </vt:lpstr>
      <vt:lpstr> Особенности учета комиссий по кредитным линиям</vt:lpstr>
      <vt:lpstr>Возобновляемая кредитная линия</vt:lpstr>
      <vt:lpstr>Невозобновляемая кредитная линия</vt:lpstr>
      <vt:lpstr>Контакты</vt:lpstr>
    </vt:vector>
  </TitlesOfParts>
  <Company>Укрсоцбанк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oska</dc:creator>
  <cp:lastModifiedBy>znachkov</cp:lastModifiedBy>
  <cp:revision>1057</cp:revision>
  <dcterms:created xsi:type="dcterms:W3CDTF">2016-05-19T13:38:24Z</dcterms:created>
  <dcterms:modified xsi:type="dcterms:W3CDTF">2019-07-09T12:55:01Z</dcterms:modified>
</cp:coreProperties>
</file>