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3" r:id="rId3"/>
    <p:sldId id="264" r:id="rId4"/>
    <p:sldId id="258" r:id="rId5"/>
    <p:sldId id="257" r:id="rId6"/>
    <p:sldId id="262" r:id="rId7"/>
    <p:sldId id="271" r:id="rId8"/>
    <p:sldId id="261" r:id="rId9"/>
    <p:sldId id="273" r:id="rId10"/>
    <p:sldId id="274" r:id="rId11"/>
    <p:sldId id="269" r:id="rId12"/>
    <p:sldId id="272" r:id="rId13"/>
  </p:sldIdLst>
  <p:sldSz cx="9144000" cy="5143500" type="screen16x9"/>
  <p:notesSz cx="6797675" cy="9926638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45" autoAdjust="0"/>
    <p:restoredTop sz="94660"/>
  </p:normalViewPr>
  <p:slideViewPr>
    <p:cSldViewPr>
      <p:cViewPr varScale="1">
        <p:scale>
          <a:sx n="139" d="100"/>
          <a:sy n="139" d="100"/>
        </p:scale>
        <p:origin x="-120" y="-2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26EF2D-8823-43E0-97A3-40112A7689D0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78D0D7-63A2-4820-92BC-6BF792C689E4}">
      <dgm:prSet phldrT="[Текст]" custT="1"/>
      <dgm:spPr/>
      <dgm:t>
        <a:bodyPr/>
        <a:lstStyle/>
        <a:p>
          <a:pPr algn="ctr"/>
          <a:r>
            <a:rPr lang="uk-UA" sz="1600" dirty="0" smtClean="0"/>
            <a:t>Код ЄДРПОУ</a:t>
          </a:r>
          <a:endParaRPr lang="en-US" sz="1600" dirty="0"/>
        </a:p>
      </dgm:t>
    </dgm:pt>
    <dgm:pt modelId="{89F87489-E6EC-423D-BDC6-B81842C8C6BB}" type="parTrans" cxnId="{CC566AA5-C30F-47EA-B346-30DAECB47655}">
      <dgm:prSet/>
      <dgm:spPr/>
      <dgm:t>
        <a:bodyPr/>
        <a:lstStyle/>
        <a:p>
          <a:endParaRPr lang="en-US"/>
        </a:p>
      </dgm:t>
    </dgm:pt>
    <dgm:pt modelId="{67A7271E-3EF4-4776-9CCB-FD15151516D0}" type="sibTrans" cxnId="{CC566AA5-C30F-47EA-B346-30DAECB47655}">
      <dgm:prSet/>
      <dgm:spPr/>
      <dgm:t>
        <a:bodyPr/>
        <a:lstStyle/>
        <a:p>
          <a:endParaRPr lang="en-US"/>
        </a:p>
      </dgm:t>
    </dgm:pt>
    <dgm:pt modelId="{2EC82BEF-DF06-462B-9994-118CE79EC8E9}">
      <dgm:prSet phldrT="[Текст]" custT="1"/>
      <dgm:spPr/>
      <dgm:t>
        <a:bodyPr/>
        <a:lstStyle/>
        <a:p>
          <a:r>
            <a:rPr lang="uk-UA" sz="1600" dirty="0" smtClean="0"/>
            <a:t>Акцизний склад/ Акцизний склад пересувний</a:t>
          </a:r>
          <a:endParaRPr lang="en-US" sz="1600" dirty="0"/>
        </a:p>
      </dgm:t>
    </dgm:pt>
    <dgm:pt modelId="{031EA678-CB54-4594-9CFF-E121B2C9AD6D}" type="parTrans" cxnId="{3177230F-66B3-408E-8C8F-F39F2A0CBE33}">
      <dgm:prSet/>
      <dgm:spPr/>
      <dgm:t>
        <a:bodyPr/>
        <a:lstStyle/>
        <a:p>
          <a:endParaRPr lang="en-US"/>
        </a:p>
      </dgm:t>
    </dgm:pt>
    <dgm:pt modelId="{779EEBEA-F526-4462-832B-9201168AACA3}" type="sibTrans" cxnId="{3177230F-66B3-408E-8C8F-F39F2A0CBE33}">
      <dgm:prSet/>
      <dgm:spPr/>
      <dgm:t>
        <a:bodyPr/>
        <a:lstStyle/>
        <a:p>
          <a:endParaRPr lang="en-US"/>
        </a:p>
      </dgm:t>
    </dgm:pt>
    <dgm:pt modelId="{74B95CEA-583D-4CB1-957B-F89290227184}">
      <dgm:prSet phldrT="[Текст]" custT="1"/>
      <dgm:spPr/>
      <dgm:t>
        <a:bodyPr/>
        <a:lstStyle/>
        <a:p>
          <a:r>
            <a:rPr lang="uk-UA" sz="1600" dirty="0" smtClean="0"/>
            <a:t>Код згідно </a:t>
          </a:r>
          <a:br>
            <a:rPr lang="uk-UA" sz="1600" dirty="0" smtClean="0"/>
          </a:br>
          <a:r>
            <a:rPr lang="uk-UA" sz="1600" dirty="0" smtClean="0"/>
            <a:t>УКТЗЕД</a:t>
          </a:r>
          <a:endParaRPr lang="en-US" sz="1600" dirty="0"/>
        </a:p>
      </dgm:t>
    </dgm:pt>
    <dgm:pt modelId="{06402C2A-9C37-49BD-B4FB-C4EC781612BF}" type="parTrans" cxnId="{465320B3-1789-410E-9740-BD991ADC7B6F}">
      <dgm:prSet/>
      <dgm:spPr/>
      <dgm:t>
        <a:bodyPr/>
        <a:lstStyle/>
        <a:p>
          <a:endParaRPr lang="en-US"/>
        </a:p>
      </dgm:t>
    </dgm:pt>
    <dgm:pt modelId="{D1261B93-B230-4BD6-B6DA-1885A4720966}" type="sibTrans" cxnId="{465320B3-1789-410E-9740-BD991ADC7B6F}">
      <dgm:prSet/>
      <dgm:spPr/>
      <dgm:t>
        <a:bodyPr/>
        <a:lstStyle/>
        <a:p>
          <a:endParaRPr lang="en-US"/>
        </a:p>
      </dgm:t>
    </dgm:pt>
    <dgm:pt modelId="{A44CF540-CE9E-4F22-897A-C4711FED8566}">
      <dgm:prSet phldrT="[Текст]" custT="1"/>
      <dgm:spPr/>
      <dgm:t>
        <a:bodyPr/>
        <a:lstStyle/>
        <a:p>
          <a:r>
            <a:rPr lang="uk-UA" sz="1600" b="1" dirty="0" smtClean="0"/>
            <a:t>Умови оподаткування </a:t>
          </a:r>
          <a:r>
            <a:rPr lang="uk-UA" sz="1600" dirty="0" smtClean="0"/>
            <a:t/>
          </a:r>
          <a:br>
            <a:rPr lang="uk-UA" sz="1600" dirty="0" smtClean="0"/>
          </a:br>
          <a:r>
            <a:rPr lang="uk-UA" sz="1600" b="0" dirty="0" smtClean="0"/>
            <a:t>0</a:t>
          </a:r>
          <a:r>
            <a:rPr lang="uk-UA" sz="1600" b="1" dirty="0" smtClean="0"/>
            <a:t> – </a:t>
          </a:r>
          <a:r>
            <a:rPr lang="uk-UA" sz="1600" i="1" dirty="0" smtClean="0"/>
            <a:t>за ставкою на загальних підставах;</a:t>
          </a:r>
          <a:br>
            <a:rPr lang="uk-UA" sz="1600" i="1" dirty="0" smtClean="0"/>
          </a:br>
          <a:r>
            <a:rPr lang="uk-UA" sz="1600" b="1" dirty="0" smtClean="0"/>
            <a:t>Пальне </a:t>
          </a:r>
          <a:br>
            <a:rPr lang="uk-UA" sz="1600" b="1" dirty="0" smtClean="0"/>
          </a:br>
          <a:r>
            <a:rPr lang="uk-UA" sz="1400" i="1" dirty="0" smtClean="0"/>
            <a:t>1– не підлягає оподаткуванню (експорт);</a:t>
          </a:r>
          <a:br>
            <a:rPr lang="uk-UA" sz="1400" i="1" dirty="0" smtClean="0"/>
          </a:br>
          <a:r>
            <a:rPr lang="uk-UA" sz="1400" i="1" dirty="0" smtClean="0"/>
            <a:t>2 – звільнене від оподаткування  (скрап газ населенню, </a:t>
          </a:r>
          <a:r>
            <a:rPr lang="uk-UA" sz="1400" i="1" dirty="0" err="1" smtClean="0"/>
            <a:t>вироб</a:t>
          </a:r>
          <a:r>
            <a:rPr lang="uk-UA" sz="1400" i="1" dirty="0" smtClean="0"/>
            <a:t>. бензолу);</a:t>
          </a:r>
          <a:br>
            <a:rPr lang="uk-UA" sz="1400" i="1" dirty="0" smtClean="0"/>
          </a:br>
          <a:r>
            <a:rPr lang="uk-UA" sz="1400" i="1" dirty="0" smtClean="0"/>
            <a:t>3 – авіа- та реактивне пальне (</a:t>
          </a:r>
          <a:r>
            <a:rPr lang="uk-UA" sz="1400" b="1" i="1" dirty="0" smtClean="0"/>
            <a:t>вексель</a:t>
          </a:r>
          <a:r>
            <a:rPr lang="uk-UA" sz="1400" i="1" dirty="0" smtClean="0"/>
            <a:t>);</a:t>
          </a:r>
          <a:br>
            <a:rPr lang="uk-UA" sz="1400" i="1" dirty="0" smtClean="0"/>
          </a:br>
          <a:r>
            <a:rPr lang="uk-UA" sz="1400" i="1" dirty="0" smtClean="0"/>
            <a:t>4 – для </a:t>
          </a:r>
          <a:r>
            <a:rPr lang="uk-UA" sz="1400" i="1" dirty="0" err="1" smtClean="0"/>
            <a:t>нафтохім</a:t>
          </a:r>
          <a:r>
            <a:rPr lang="uk-UA" sz="1400" i="1" dirty="0" smtClean="0"/>
            <a:t>-, </a:t>
          </a:r>
          <a:r>
            <a:rPr lang="uk-UA" sz="1400" i="1" dirty="0" err="1" smtClean="0"/>
            <a:t>хімпромисловості</a:t>
          </a:r>
          <a:r>
            <a:rPr lang="uk-UA" sz="1400" i="1" dirty="0" smtClean="0"/>
            <a:t>.</a:t>
          </a:r>
        </a:p>
        <a:p>
          <a:r>
            <a:rPr lang="uk-UA" sz="1400" b="1" i="1" dirty="0" smtClean="0"/>
            <a:t>Спирт</a:t>
          </a:r>
          <a:br>
            <a:rPr lang="uk-UA" sz="1400" b="1" i="1" dirty="0" smtClean="0"/>
          </a:br>
          <a:r>
            <a:rPr lang="uk-UA" sz="1400" i="1" dirty="0" smtClean="0"/>
            <a:t>1 – експорт;</a:t>
          </a:r>
          <a:br>
            <a:rPr lang="uk-UA" sz="1400" i="1" dirty="0" smtClean="0"/>
          </a:br>
          <a:r>
            <a:rPr lang="uk-UA" sz="1400" i="1" dirty="0" smtClean="0"/>
            <a:t>2 – для підакцизної продукції;</a:t>
          </a:r>
          <a:br>
            <a:rPr lang="uk-UA" sz="1400" i="1" dirty="0" smtClean="0"/>
          </a:br>
          <a:r>
            <a:rPr lang="uk-UA" sz="1400" i="1" dirty="0" smtClean="0"/>
            <a:t>3 – для лікеро-горілчаної продукції;</a:t>
          </a:r>
          <a:br>
            <a:rPr lang="uk-UA" sz="1400" i="1" dirty="0" smtClean="0"/>
          </a:br>
          <a:r>
            <a:rPr lang="uk-UA" sz="1400" i="1" dirty="0" smtClean="0"/>
            <a:t>4 – для виноматеріалів, лікарських засобів, продукції органічного синтезу, </a:t>
          </a:r>
          <a:r>
            <a:rPr lang="uk-UA" sz="1400" i="1" dirty="0" err="1" smtClean="0"/>
            <a:t>біоетанолу</a:t>
          </a:r>
          <a:r>
            <a:rPr lang="uk-UA" sz="1400" i="1" dirty="0" smtClean="0"/>
            <a:t>;</a:t>
          </a:r>
          <a:br>
            <a:rPr lang="uk-UA" sz="1400" i="1" dirty="0" smtClean="0"/>
          </a:br>
          <a:r>
            <a:rPr lang="uk-UA" sz="1400" i="1" dirty="0" smtClean="0"/>
            <a:t>5- </a:t>
          </a:r>
          <a:r>
            <a:rPr lang="uk-UA" sz="1400" i="1" dirty="0" err="1" smtClean="0"/>
            <a:t>хім</a:t>
          </a:r>
          <a:r>
            <a:rPr lang="uk-UA" sz="1400" i="1" dirty="0" smtClean="0"/>
            <a:t>-, </a:t>
          </a:r>
          <a:r>
            <a:rPr lang="uk-UA" sz="1400" i="1" dirty="0" err="1" smtClean="0"/>
            <a:t>тех</a:t>
          </a:r>
          <a:r>
            <a:rPr lang="uk-UA" sz="1400" i="1" dirty="0" smtClean="0"/>
            <a:t>-призначення, оцту, </a:t>
          </a:r>
          <a:r>
            <a:rPr lang="uk-UA" sz="1400" i="1" dirty="0" err="1" smtClean="0"/>
            <a:t>парфум</a:t>
          </a:r>
          <a:r>
            <a:rPr lang="uk-UA" sz="1400" i="1" dirty="0" smtClean="0"/>
            <a:t>.-</a:t>
          </a:r>
          <a:r>
            <a:rPr lang="uk-UA" sz="1400" i="1" dirty="0" err="1" smtClean="0"/>
            <a:t>косметологічої</a:t>
          </a:r>
          <a:r>
            <a:rPr lang="uk-UA" sz="1400" i="1" dirty="0" smtClean="0"/>
            <a:t> продукції</a:t>
          </a:r>
          <a:endParaRPr lang="en-US" sz="1400" b="1" dirty="0"/>
        </a:p>
      </dgm:t>
    </dgm:pt>
    <dgm:pt modelId="{C18277F0-0C21-40F2-8D4B-D370B70B06C3}" type="parTrans" cxnId="{798A6762-F139-4385-A0DC-C58FD65365D2}">
      <dgm:prSet/>
      <dgm:spPr/>
      <dgm:t>
        <a:bodyPr/>
        <a:lstStyle/>
        <a:p>
          <a:endParaRPr lang="en-US"/>
        </a:p>
      </dgm:t>
    </dgm:pt>
    <dgm:pt modelId="{F908E2AB-5583-4270-B6E0-BAC0901869A2}" type="sibTrans" cxnId="{798A6762-F139-4385-A0DC-C58FD65365D2}">
      <dgm:prSet/>
      <dgm:spPr/>
      <dgm:t>
        <a:bodyPr/>
        <a:lstStyle/>
        <a:p>
          <a:endParaRPr lang="en-US"/>
        </a:p>
      </dgm:t>
    </dgm:pt>
    <dgm:pt modelId="{1C7B82BE-F3C6-4D70-8553-54C741DD6AD5}" type="pres">
      <dgm:prSet presAssocID="{AB26EF2D-8823-43E0-97A3-40112A7689D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A88486D-85BD-438C-9FA9-B416D9BDD856}" type="pres">
      <dgm:prSet presAssocID="{4D78D0D7-63A2-4820-92BC-6BF792C689E4}" presName="composite" presStyleCnt="0"/>
      <dgm:spPr/>
    </dgm:pt>
    <dgm:pt modelId="{74B9BAE0-0C59-44C3-B41A-3CF633F1EC7B}" type="pres">
      <dgm:prSet presAssocID="{4D78D0D7-63A2-4820-92BC-6BF792C689E4}" presName="LShape" presStyleLbl="alignNode1" presStyleIdx="0" presStyleCnt="7" custScaleX="68413" custScaleY="83213" custLinFactNeighborX="7316" custLinFactNeighborY="3575"/>
      <dgm:spPr/>
    </dgm:pt>
    <dgm:pt modelId="{5FA424EC-42FC-4753-B4A4-F5A85EB8E64F}" type="pres">
      <dgm:prSet presAssocID="{4D78D0D7-63A2-4820-92BC-6BF792C689E4}" presName="ParentText" presStyleLbl="revTx" presStyleIdx="0" presStyleCnt="4" custScaleX="80002" custScaleY="34487" custLinFactNeighborX="8696" custLinFactNeighborY="-222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44472A-2965-4B94-8349-1A3FD704807B}" type="pres">
      <dgm:prSet presAssocID="{4D78D0D7-63A2-4820-92BC-6BF792C689E4}" presName="Triangle" presStyleLbl="alignNode1" presStyleIdx="1" presStyleCnt="7" custLinFactNeighborX="-47976" custLinFactNeighborY="31690"/>
      <dgm:spPr/>
      <dgm:t>
        <a:bodyPr/>
        <a:lstStyle/>
        <a:p>
          <a:endParaRPr lang="en-US"/>
        </a:p>
      </dgm:t>
    </dgm:pt>
    <dgm:pt modelId="{292FAD99-B6CB-4F01-8614-05BAFD1A138D}" type="pres">
      <dgm:prSet presAssocID="{67A7271E-3EF4-4776-9CCB-FD15151516D0}" presName="sibTrans" presStyleCnt="0"/>
      <dgm:spPr/>
    </dgm:pt>
    <dgm:pt modelId="{97DE7E82-BCC1-4063-A579-5DB968973718}" type="pres">
      <dgm:prSet presAssocID="{67A7271E-3EF4-4776-9CCB-FD15151516D0}" presName="space" presStyleCnt="0"/>
      <dgm:spPr/>
    </dgm:pt>
    <dgm:pt modelId="{F82166DE-56A9-4771-91EB-294BAD3801F2}" type="pres">
      <dgm:prSet presAssocID="{2EC82BEF-DF06-462B-9994-118CE79EC8E9}" presName="composite" presStyleCnt="0"/>
      <dgm:spPr/>
    </dgm:pt>
    <dgm:pt modelId="{30AF25B8-2ACC-47FD-A072-63E5803594C3}" type="pres">
      <dgm:prSet presAssocID="{2EC82BEF-DF06-462B-9994-118CE79EC8E9}" presName="LShape" presStyleLbl="alignNode1" presStyleIdx="2" presStyleCnt="7" custScaleX="63916" custScaleY="64726" custLinFactNeighborX="-14198" custLinFactNeighborY="-8597"/>
      <dgm:spPr/>
    </dgm:pt>
    <dgm:pt modelId="{1B832A7F-33E7-49D4-9A57-6059D048BB47}" type="pres">
      <dgm:prSet presAssocID="{2EC82BEF-DF06-462B-9994-118CE79EC8E9}" presName="ParentText" presStyleLbl="revTx" presStyleIdx="1" presStyleCnt="4" custScaleX="73248" custLinFactNeighborX="-12231" custLinFactNeighborY="33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C11D3D-4DB4-41C6-925D-0C5105EB38DC}" type="pres">
      <dgm:prSet presAssocID="{2EC82BEF-DF06-462B-9994-118CE79EC8E9}" presName="Triangle" presStyleLbl="alignNode1" presStyleIdx="3" presStyleCnt="7" custLinFactX="-37540" custLinFactNeighborX="-100000" custLinFactNeighborY="16639"/>
      <dgm:spPr/>
    </dgm:pt>
    <dgm:pt modelId="{04DECD27-C727-4139-951E-46B059409708}" type="pres">
      <dgm:prSet presAssocID="{779EEBEA-F526-4462-832B-9201168AACA3}" presName="sibTrans" presStyleCnt="0"/>
      <dgm:spPr/>
    </dgm:pt>
    <dgm:pt modelId="{D5C049A0-5FFE-4FAF-8110-A9DD970B8500}" type="pres">
      <dgm:prSet presAssocID="{779EEBEA-F526-4462-832B-9201168AACA3}" presName="space" presStyleCnt="0"/>
      <dgm:spPr/>
    </dgm:pt>
    <dgm:pt modelId="{DEFC9FDD-CC7D-45B7-8C82-9F364C5D26AF}" type="pres">
      <dgm:prSet presAssocID="{74B95CEA-583D-4CB1-957B-F89290227184}" presName="composite" presStyleCnt="0"/>
      <dgm:spPr/>
    </dgm:pt>
    <dgm:pt modelId="{04F43AEF-E0B2-45A2-9F06-65C5B2A4E32B}" type="pres">
      <dgm:prSet presAssocID="{74B95CEA-583D-4CB1-957B-F89290227184}" presName="LShape" presStyleLbl="alignNode1" presStyleIdx="4" presStyleCnt="7" custScaleX="73394" custScaleY="83145" custLinFactNeighborX="-34588" custLinFactNeighborY="-3653"/>
      <dgm:spPr/>
    </dgm:pt>
    <dgm:pt modelId="{33D8F66E-FC79-4E72-93AE-D472580D8054}" type="pres">
      <dgm:prSet presAssocID="{74B95CEA-583D-4CB1-957B-F89290227184}" presName="ParentText" presStyleLbl="revTx" presStyleIdx="2" presStyleCnt="4" custLinFactNeighborX="-19571" custLinFactNeighborY="64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0561E-2138-45EB-ABB3-0E6B1EF585CF}" type="pres">
      <dgm:prSet presAssocID="{74B95CEA-583D-4CB1-957B-F89290227184}" presName="Triangle" presStyleLbl="alignNode1" presStyleIdx="5" presStyleCnt="7" custLinFactX="-100000" custLinFactY="-4329" custLinFactNeighborX="-186566" custLinFactNeighborY="-100000"/>
      <dgm:spPr/>
    </dgm:pt>
    <dgm:pt modelId="{5DD015F2-2AC1-48FA-8E11-E8951F863079}" type="pres">
      <dgm:prSet presAssocID="{D1261B93-B230-4BD6-B6DA-1885A4720966}" presName="sibTrans" presStyleCnt="0"/>
      <dgm:spPr/>
    </dgm:pt>
    <dgm:pt modelId="{13CFA28C-60FB-42AC-A00C-C4D3C1AE050E}" type="pres">
      <dgm:prSet presAssocID="{D1261B93-B230-4BD6-B6DA-1885A4720966}" presName="space" presStyleCnt="0"/>
      <dgm:spPr/>
    </dgm:pt>
    <dgm:pt modelId="{23C662A2-B02E-4576-B076-54FCA8B1EDD2}" type="pres">
      <dgm:prSet presAssocID="{A44CF540-CE9E-4F22-897A-C4711FED8566}" presName="composite" presStyleCnt="0"/>
      <dgm:spPr/>
    </dgm:pt>
    <dgm:pt modelId="{8C566A4D-1454-4C6B-A987-B167EC03ED96}" type="pres">
      <dgm:prSet presAssocID="{A44CF540-CE9E-4F22-897A-C4711FED8566}" presName="LShape" presStyleLbl="alignNode1" presStyleIdx="6" presStyleCnt="7" custScaleX="151800" custLinFactNeighborX="-69106" custLinFactNeighborY="-24169"/>
      <dgm:spPr/>
    </dgm:pt>
    <dgm:pt modelId="{DE83188F-73B6-474D-AFCF-A110EE6AF7DF}" type="pres">
      <dgm:prSet presAssocID="{A44CF540-CE9E-4F22-897A-C4711FED8566}" presName="ParentText" presStyleLbl="revTx" presStyleIdx="3" presStyleCnt="4" custScaleX="228512" custScaleY="109093" custLinFactNeighborX="-37363" custLinFactNeighborY="-83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667DD6-F201-4C4F-8BD5-9F72A55373FE}" type="presOf" srcId="{A44CF540-CE9E-4F22-897A-C4711FED8566}" destId="{DE83188F-73B6-474D-AFCF-A110EE6AF7DF}" srcOrd="0" destOrd="0" presId="urn:microsoft.com/office/officeart/2009/3/layout/StepUpProcess"/>
    <dgm:cxn modelId="{C0C9E117-7413-4688-A55C-33BB56CE5B6B}" type="presOf" srcId="{4D78D0D7-63A2-4820-92BC-6BF792C689E4}" destId="{5FA424EC-42FC-4753-B4A4-F5A85EB8E64F}" srcOrd="0" destOrd="0" presId="urn:microsoft.com/office/officeart/2009/3/layout/StepUpProcess"/>
    <dgm:cxn modelId="{465320B3-1789-410E-9740-BD991ADC7B6F}" srcId="{AB26EF2D-8823-43E0-97A3-40112A7689D0}" destId="{74B95CEA-583D-4CB1-957B-F89290227184}" srcOrd="2" destOrd="0" parTransId="{06402C2A-9C37-49BD-B4FB-C4EC781612BF}" sibTransId="{D1261B93-B230-4BD6-B6DA-1885A4720966}"/>
    <dgm:cxn modelId="{47BEA77A-9D94-48C6-844B-5210A0D94C29}" type="presOf" srcId="{AB26EF2D-8823-43E0-97A3-40112A7689D0}" destId="{1C7B82BE-F3C6-4D70-8553-54C741DD6AD5}" srcOrd="0" destOrd="0" presId="urn:microsoft.com/office/officeart/2009/3/layout/StepUpProcess"/>
    <dgm:cxn modelId="{3177230F-66B3-408E-8C8F-F39F2A0CBE33}" srcId="{AB26EF2D-8823-43E0-97A3-40112A7689D0}" destId="{2EC82BEF-DF06-462B-9994-118CE79EC8E9}" srcOrd="1" destOrd="0" parTransId="{031EA678-CB54-4594-9CFF-E121B2C9AD6D}" sibTransId="{779EEBEA-F526-4462-832B-9201168AACA3}"/>
    <dgm:cxn modelId="{DF94E153-9696-4395-9322-BA5F0BBD0CA3}" type="presOf" srcId="{2EC82BEF-DF06-462B-9994-118CE79EC8E9}" destId="{1B832A7F-33E7-49D4-9A57-6059D048BB47}" srcOrd="0" destOrd="0" presId="urn:microsoft.com/office/officeart/2009/3/layout/StepUpProcess"/>
    <dgm:cxn modelId="{7D36249E-1C38-4052-AE6E-046CD9E86CDC}" type="presOf" srcId="{74B95CEA-583D-4CB1-957B-F89290227184}" destId="{33D8F66E-FC79-4E72-93AE-D472580D8054}" srcOrd="0" destOrd="0" presId="urn:microsoft.com/office/officeart/2009/3/layout/StepUpProcess"/>
    <dgm:cxn modelId="{798A6762-F139-4385-A0DC-C58FD65365D2}" srcId="{AB26EF2D-8823-43E0-97A3-40112A7689D0}" destId="{A44CF540-CE9E-4F22-897A-C4711FED8566}" srcOrd="3" destOrd="0" parTransId="{C18277F0-0C21-40F2-8D4B-D370B70B06C3}" sibTransId="{F908E2AB-5583-4270-B6E0-BAC0901869A2}"/>
    <dgm:cxn modelId="{CC566AA5-C30F-47EA-B346-30DAECB47655}" srcId="{AB26EF2D-8823-43E0-97A3-40112A7689D0}" destId="{4D78D0D7-63A2-4820-92BC-6BF792C689E4}" srcOrd="0" destOrd="0" parTransId="{89F87489-E6EC-423D-BDC6-B81842C8C6BB}" sibTransId="{67A7271E-3EF4-4776-9CCB-FD15151516D0}"/>
    <dgm:cxn modelId="{E5AD5BD4-B92E-4146-A10F-B8E8CA4BAC52}" type="presParOf" srcId="{1C7B82BE-F3C6-4D70-8553-54C741DD6AD5}" destId="{EA88486D-85BD-438C-9FA9-B416D9BDD856}" srcOrd="0" destOrd="0" presId="urn:microsoft.com/office/officeart/2009/3/layout/StepUpProcess"/>
    <dgm:cxn modelId="{1133EA6E-BD9B-4B92-B098-B217CDD5F13E}" type="presParOf" srcId="{EA88486D-85BD-438C-9FA9-B416D9BDD856}" destId="{74B9BAE0-0C59-44C3-B41A-3CF633F1EC7B}" srcOrd="0" destOrd="0" presId="urn:microsoft.com/office/officeart/2009/3/layout/StepUpProcess"/>
    <dgm:cxn modelId="{515DB37C-D790-4F86-889D-D8C6D5FBCC29}" type="presParOf" srcId="{EA88486D-85BD-438C-9FA9-B416D9BDD856}" destId="{5FA424EC-42FC-4753-B4A4-F5A85EB8E64F}" srcOrd="1" destOrd="0" presId="urn:microsoft.com/office/officeart/2009/3/layout/StepUpProcess"/>
    <dgm:cxn modelId="{6954CD8F-99A1-4BCE-B4C4-B5A6899F5EC9}" type="presParOf" srcId="{EA88486D-85BD-438C-9FA9-B416D9BDD856}" destId="{5144472A-2965-4B94-8349-1A3FD704807B}" srcOrd="2" destOrd="0" presId="urn:microsoft.com/office/officeart/2009/3/layout/StepUpProcess"/>
    <dgm:cxn modelId="{C6097AF1-7600-462E-9EA0-F57C2FD9A5EA}" type="presParOf" srcId="{1C7B82BE-F3C6-4D70-8553-54C741DD6AD5}" destId="{292FAD99-B6CB-4F01-8614-05BAFD1A138D}" srcOrd="1" destOrd="0" presId="urn:microsoft.com/office/officeart/2009/3/layout/StepUpProcess"/>
    <dgm:cxn modelId="{38B58004-DA98-4B28-AE45-AA4DDA5BF64F}" type="presParOf" srcId="{292FAD99-B6CB-4F01-8614-05BAFD1A138D}" destId="{97DE7E82-BCC1-4063-A579-5DB968973718}" srcOrd="0" destOrd="0" presId="urn:microsoft.com/office/officeart/2009/3/layout/StepUpProcess"/>
    <dgm:cxn modelId="{38FF5F11-E6CC-4DD4-B4A5-0511C77410F3}" type="presParOf" srcId="{1C7B82BE-F3C6-4D70-8553-54C741DD6AD5}" destId="{F82166DE-56A9-4771-91EB-294BAD3801F2}" srcOrd="2" destOrd="0" presId="urn:microsoft.com/office/officeart/2009/3/layout/StepUpProcess"/>
    <dgm:cxn modelId="{D57A0817-BDC3-46CE-A4B8-19993F95E16C}" type="presParOf" srcId="{F82166DE-56A9-4771-91EB-294BAD3801F2}" destId="{30AF25B8-2ACC-47FD-A072-63E5803594C3}" srcOrd="0" destOrd="0" presId="urn:microsoft.com/office/officeart/2009/3/layout/StepUpProcess"/>
    <dgm:cxn modelId="{2517E955-81B4-46FF-A01E-19150E0B17B6}" type="presParOf" srcId="{F82166DE-56A9-4771-91EB-294BAD3801F2}" destId="{1B832A7F-33E7-49D4-9A57-6059D048BB47}" srcOrd="1" destOrd="0" presId="urn:microsoft.com/office/officeart/2009/3/layout/StepUpProcess"/>
    <dgm:cxn modelId="{592E1842-803B-4CF9-BA24-23734A9052C1}" type="presParOf" srcId="{F82166DE-56A9-4771-91EB-294BAD3801F2}" destId="{15C11D3D-4DB4-41C6-925D-0C5105EB38DC}" srcOrd="2" destOrd="0" presId="urn:microsoft.com/office/officeart/2009/3/layout/StepUpProcess"/>
    <dgm:cxn modelId="{F1714B0C-BABD-46FC-85BF-02AC4AF03213}" type="presParOf" srcId="{1C7B82BE-F3C6-4D70-8553-54C741DD6AD5}" destId="{04DECD27-C727-4139-951E-46B059409708}" srcOrd="3" destOrd="0" presId="urn:microsoft.com/office/officeart/2009/3/layout/StepUpProcess"/>
    <dgm:cxn modelId="{3CD40744-8D94-4502-80DD-05E24B7C71CA}" type="presParOf" srcId="{04DECD27-C727-4139-951E-46B059409708}" destId="{D5C049A0-5FFE-4FAF-8110-A9DD970B8500}" srcOrd="0" destOrd="0" presId="urn:microsoft.com/office/officeart/2009/3/layout/StepUpProcess"/>
    <dgm:cxn modelId="{296FCF5F-5BDC-4457-B47A-E78A9AE152C1}" type="presParOf" srcId="{1C7B82BE-F3C6-4D70-8553-54C741DD6AD5}" destId="{DEFC9FDD-CC7D-45B7-8C82-9F364C5D26AF}" srcOrd="4" destOrd="0" presId="urn:microsoft.com/office/officeart/2009/3/layout/StepUpProcess"/>
    <dgm:cxn modelId="{F18BEFC4-D9CD-4224-A2AE-6B111A973352}" type="presParOf" srcId="{DEFC9FDD-CC7D-45B7-8C82-9F364C5D26AF}" destId="{04F43AEF-E0B2-45A2-9F06-65C5B2A4E32B}" srcOrd="0" destOrd="0" presId="urn:microsoft.com/office/officeart/2009/3/layout/StepUpProcess"/>
    <dgm:cxn modelId="{E9D97838-1C78-4F39-B029-A3A5AC610608}" type="presParOf" srcId="{DEFC9FDD-CC7D-45B7-8C82-9F364C5D26AF}" destId="{33D8F66E-FC79-4E72-93AE-D472580D8054}" srcOrd="1" destOrd="0" presId="urn:microsoft.com/office/officeart/2009/3/layout/StepUpProcess"/>
    <dgm:cxn modelId="{09041A29-55B7-4232-85F8-CAA9C3153995}" type="presParOf" srcId="{DEFC9FDD-CC7D-45B7-8C82-9F364C5D26AF}" destId="{CAC0561E-2138-45EB-ABB3-0E6B1EF585CF}" srcOrd="2" destOrd="0" presId="urn:microsoft.com/office/officeart/2009/3/layout/StepUpProcess"/>
    <dgm:cxn modelId="{F44D4930-C7F6-4C7B-AC73-2722B610D97C}" type="presParOf" srcId="{1C7B82BE-F3C6-4D70-8553-54C741DD6AD5}" destId="{5DD015F2-2AC1-48FA-8E11-E8951F863079}" srcOrd="5" destOrd="0" presId="urn:microsoft.com/office/officeart/2009/3/layout/StepUpProcess"/>
    <dgm:cxn modelId="{76234A92-4188-47CD-B149-673591B7F73C}" type="presParOf" srcId="{5DD015F2-2AC1-48FA-8E11-E8951F863079}" destId="{13CFA28C-60FB-42AC-A00C-C4D3C1AE050E}" srcOrd="0" destOrd="0" presId="urn:microsoft.com/office/officeart/2009/3/layout/StepUpProcess"/>
    <dgm:cxn modelId="{4D11DD10-8DFD-4A69-B335-77F8B0059639}" type="presParOf" srcId="{1C7B82BE-F3C6-4D70-8553-54C741DD6AD5}" destId="{23C662A2-B02E-4576-B076-54FCA8B1EDD2}" srcOrd="6" destOrd="0" presId="urn:microsoft.com/office/officeart/2009/3/layout/StepUpProcess"/>
    <dgm:cxn modelId="{C860EA01-5B22-4653-8E79-AE7FDE7D1845}" type="presParOf" srcId="{23C662A2-B02E-4576-B076-54FCA8B1EDD2}" destId="{8C566A4D-1454-4C6B-A987-B167EC03ED96}" srcOrd="0" destOrd="0" presId="urn:microsoft.com/office/officeart/2009/3/layout/StepUpProcess"/>
    <dgm:cxn modelId="{3DF4D315-4210-4C98-8EEA-E18363767900}" type="presParOf" srcId="{23C662A2-B02E-4576-B076-54FCA8B1EDD2}" destId="{DE83188F-73B6-474D-AFCF-A110EE6AF7DF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9BAE0-0C59-44C3-B41A-3CF633F1EC7B}">
      <dsp:nvSpPr>
        <dsp:cNvPr id="0" name=""/>
        <dsp:cNvSpPr/>
      </dsp:nvSpPr>
      <dsp:spPr>
        <a:xfrm rot="5400000">
          <a:off x="323655" y="2268638"/>
          <a:ext cx="976205" cy="133547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A424EC-42FC-4753-B4A4-F5A85EB8E64F}">
      <dsp:nvSpPr>
        <dsp:cNvPr id="0" name=""/>
        <dsp:cNvSpPr/>
      </dsp:nvSpPr>
      <dsp:spPr>
        <a:xfrm>
          <a:off x="216018" y="2664293"/>
          <a:ext cx="1409914" cy="532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Код ЄДРПОУ</a:t>
          </a:r>
          <a:endParaRPr lang="en-US" sz="1600" kern="1200" dirty="0"/>
        </a:p>
      </dsp:txBody>
      <dsp:txXfrm>
        <a:off x="216018" y="2664293"/>
        <a:ext cx="1409914" cy="532755"/>
      </dsp:txXfrm>
    </dsp:sp>
    <dsp:sp modelId="{5144472A-2965-4B94-8349-1A3FD704807B}">
      <dsp:nvSpPr>
        <dsp:cNvPr id="0" name=""/>
        <dsp:cNvSpPr/>
      </dsp:nvSpPr>
      <dsp:spPr>
        <a:xfrm>
          <a:off x="1156848" y="1880058"/>
          <a:ext cx="332518" cy="33251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AF25B8-2ACC-47FD-A072-63E5803594C3}">
      <dsp:nvSpPr>
        <dsp:cNvPr id="0" name=""/>
        <dsp:cNvSpPr/>
      </dsp:nvSpPr>
      <dsp:spPr>
        <a:xfrm rot="5400000">
          <a:off x="1817389" y="1635871"/>
          <a:ext cx="759327" cy="124769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32A7F-33E7-49D4-9A57-6059D048BB47}">
      <dsp:nvSpPr>
        <dsp:cNvPr id="0" name=""/>
        <dsp:cNvSpPr/>
      </dsp:nvSpPr>
      <dsp:spPr>
        <a:xfrm>
          <a:off x="1711991" y="2018839"/>
          <a:ext cx="1290885" cy="1544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Акцизний склад/ Акцизний склад пересувний</a:t>
          </a:r>
          <a:endParaRPr lang="en-US" sz="1600" kern="1200" dirty="0"/>
        </a:p>
      </dsp:txBody>
      <dsp:txXfrm>
        <a:off x="1711991" y="2018839"/>
        <a:ext cx="1290885" cy="1544802"/>
      </dsp:txXfrm>
    </dsp:sp>
    <dsp:sp modelId="{15C11D3D-4DB4-41C6-925D-0C5105EB38DC}">
      <dsp:nvSpPr>
        <dsp:cNvPr id="0" name=""/>
        <dsp:cNvSpPr/>
      </dsp:nvSpPr>
      <dsp:spPr>
        <a:xfrm>
          <a:off x="2664296" y="1296145"/>
          <a:ext cx="332518" cy="33251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F43AEF-E0B2-45A2-9F06-65C5B2A4E32B}">
      <dsp:nvSpPr>
        <dsp:cNvPr id="0" name=""/>
        <dsp:cNvSpPr/>
      </dsp:nvSpPr>
      <dsp:spPr>
        <a:xfrm rot="5400000">
          <a:off x="3319028" y="1067496"/>
          <a:ext cx="975408" cy="143270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8F66E-FC79-4E72-93AE-D472580D8054}">
      <dsp:nvSpPr>
        <dsp:cNvPr id="0" name=""/>
        <dsp:cNvSpPr/>
      </dsp:nvSpPr>
      <dsp:spPr>
        <a:xfrm>
          <a:off x="3354611" y="1533094"/>
          <a:ext cx="1762349" cy="1544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Код згідно </a:t>
          </a:r>
          <a:br>
            <a:rPr lang="uk-UA" sz="1600" kern="1200" dirty="0" smtClean="0"/>
          </a:br>
          <a:r>
            <a:rPr lang="uk-UA" sz="1600" kern="1200" dirty="0" smtClean="0"/>
            <a:t>УКТЗЕД</a:t>
          </a:r>
          <a:endParaRPr lang="en-US" sz="1600" kern="1200" dirty="0"/>
        </a:p>
      </dsp:txBody>
      <dsp:txXfrm>
        <a:off x="3354611" y="1533094"/>
        <a:ext cx="1762349" cy="1544802"/>
      </dsp:txXfrm>
    </dsp:sp>
    <dsp:sp modelId="{CAC0561E-2138-45EB-ABB3-0E6B1EF585CF}">
      <dsp:nvSpPr>
        <dsp:cNvPr id="0" name=""/>
        <dsp:cNvSpPr/>
      </dsp:nvSpPr>
      <dsp:spPr>
        <a:xfrm>
          <a:off x="4176466" y="360038"/>
          <a:ext cx="332518" cy="33251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566A4D-1454-4C6B-A987-B167EC03ED96}">
      <dsp:nvSpPr>
        <dsp:cNvPr id="0" name=""/>
        <dsp:cNvSpPr/>
      </dsp:nvSpPr>
      <dsp:spPr>
        <a:xfrm rot="5400000">
          <a:off x="5527915" y="-542558"/>
          <a:ext cx="1173141" cy="296325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83188F-73B6-474D-AFCF-A110EE6AF7DF}">
      <dsp:nvSpPr>
        <dsp:cNvPr id="0" name=""/>
        <dsp:cNvSpPr/>
      </dsp:nvSpPr>
      <dsp:spPr>
        <a:xfrm>
          <a:off x="4890212" y="631009"/>
          <a:ext cx="4027179" cy="16852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Умови оподаткування </a:t>
          </a:r>
          <a:r>
            <a:rPr lang="uk-UA" sz="1600" kern="1200" dirty="0" smtClean="0"/>
            <a:t/>
          </a:r>
          <a:br>
            <a:rPr lang="uk-UA" sz="1600" kern="1200" dirty="0" smtClean="0"/>
          </a:br>
          <a:r>
            <a:rPr lang="uk-UA" sz="1600" b="0" kern="1200" dirty="0" smtClean="0"/>
            <a:t>0</a:t>
          </a:r>
          <a:r>
            <a:rPr lang="uk-UA" sz="1600" b="1" kern="1200" dirty="0" smtClean="0"/>
            <a:t> – </a:t>
          </a:r>
          <a:r>
            <a:rPr lang="uk-UA" sz="1600" i="1" kern="1200" dirty="0" smtClean="0"/>
            <a:t>за ставкою на загальних підставах;</a:t>
          </a:r>
          <a:br>
            <a:rPr lang="uk-UA" sz="1600" i="1" kern="1200" dirty="0" smtClean="0"/>
          </a:br>
          <a:r>
            <a:rPr lang="uk-UA" sz="1600" b="1" kern="1200" dirty="0" smtClean="0"/>
            <a:t>Пальне </a:t>
          </a:r>
          <a:br>
            <a:rPr lang="uk-UA" sz="1600" b="1" kern="1200" dirty="0" smtClean="0"/>
          </a:br>
          <a:r>
            <a:rPr lang="uk-UA" sz="1400" i="1" kern="1200" dirty="0" smtClean="0"/>
            <a:t>1– не підлягає оподаткуванню (експорт);</a:t>
          </a:r>
          <a:br>
            <a:rPr lang="uk-UA" sz="1400" i="1" kern="1200" dirty="0" smtClean="0"/>
          </a:br>
          <a:r>
            <a:rPr lang="uk-UA" sz="1400" i="1" kern="1200" dirty="0" smtClean="0"/>
            <a:t>2 – звільнене від оподаткування  (скрап газ населенню, </a:t>
          </a:r>
          <a:r>
            <a:rPr lang="uk-UA" sz="1400" i="1" kern="1200" dirty="0" err="1" smtClean="0"/>
            <a:t>вироб</a:t>
          </a:r>
          <a:r>
            <a:rPr lang="uk-UA" sz="1400" i="1" kern="1200" dirty="0" smtClean="0"/>
            <a:t>. бензолу);</a:t>
          </a:r>
          <a:br>
            <a:rPr lang="uk-UA" sz="1400" i="1" kern="1200" dirty="0" smtClean="0"/>
          </a:br>
          <a:r>
            <a:rPr lang="uk-UA" sz="1400" i="1" kern="1200" dirty="0" smtClean="0"/>
            <a:t>3 – авіа- та реактивне пальне (</a:t>
          </a:r>
          <a:r>
            <a:rPr lang="uk-UA" sz="1400" b="1" i="1" kern="1200" dirty="0" smtClean="0"/>
            <a:t>вексель</a:t>
          </a:r>
          <a:r>
            <a:rPr lang="uk-UA" sz="1400" i="1" kern="1200" dirty="0" smtClean="0"/>
            <a:t>);</a:t>
          </a:r>
          <a:br>
            <a:rPr lang="uk-UA" sz="1400" i="1" kern="1200" dirty="0" smtClean="0"/>
          </a:br>
          <a:r>
            <a:rPr lang="uk-UA" sz="1400" i="1" kern="1200" dirty="0" smtClean="0"/>
            <a:t>4 – для </a:t>
          </a:r>
          <a:r>
            <a:rPr lang="uk-UA" sz="1400" i="1" kern="1200" dirty="0" err="1" smtClean="0"/>
            <a:t>нафтохім</a:t>
          </a:r>
          <a:r>
            <a:rPr lang="uk-UA" sz="1400" i="1" kern="1200" dirty="0" smtClean="0"/>
            <a:t>-, </a:t>
          </a:r>
          <a:r>
            <a:rPr lang="uk-UA" sz="1400" i="1" kern="1200" dirty="0" err="1" smtClean="0"/>
            <a:t>хімпромисловості</a:t>
          </a:r>
          <a:r>
            <a:rPr lang="uk-UA" sz="1400" i="1" kern="1200" dirty="0" smtClean="0"/>
            <a:t>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dirty="0" smtClean="0"/>
            <a:t>Спирт</a:t>
          </a:r>
          <a:br>
            <a:rPr lang="uk-UA" sz="1400" b="1" i="1" kern="1200" dirty="0" smtClean="0"/>
          </a:br>
          <a:r>
            <a:rPr lang="uk-UA" sz="1400" i="1" kern="1200" dirty="0" smtClean="0"/>
            <a:t>1 – експорт;</a:t>
          </a:r>
          <a:br>
            <a:rPr lang="uk-UA" sz="1400" i="1" kern="1200" dirty="0" smtClean="0"/>
          </a:br>
          <a:r>
            <a:rPr lang="uk-UA" sz="1400" i="1" kern="1200" dirty="0" smtClean="0"/>
            <a:t>2 – для підакцизної продукції;</a:t>
          </a:r>
          <a:br>
            <a:rPr lang="uk-UA" sz="1400" i="1" kern="1200" dirty="0" smtClean="0"/>
          </a:br>
          <a:r>
            <a:rPr lang="uk-UA" sz="1400" i="1" kern="1200" dirty="0" smtClean="0"/>
            <a:t>3 – для лікеро-горілчаної продукції;</a:t>
          </a:r>
          <a:br>
            <a:rPr lang="uk-UA" sz="1400" i="1" kern="1200" dirty="0" smtClean="0"/>
          </a:br>
          <a:r>
            <a:rPr lang="uk-UA" sz="1400" i="1" kern="1200" dirty="0" smtClean="0"/>
            <a:t>4 – для виноматеріалів, лікарських засобів, продукції органічного синтезу, </a:t>
          </a:r>
          <a:r>
            <a:rPr lang="uk-UA" sz="1400" i="1" kern="1200" dirty="0" err="1" smtClean="0"/>
            <a:t>біоетанолу</a:t>
          </a:r>
          <a:r>
            <a:rPr lang="uk-UA" sz="1400" i="1" kern="1200" dirty="0" smtClean="0"/>
            <a:t>;</a:t>
          </a:r>
          <a:br>
            <a:rPr lang="uk-UA" sz="1400" i="1" kern="1200" dirty="0" smtClean="0"/>
          </a:br>
          <a:r>
            <a:rPr lang="uk-UA" sz="1400" i="1" kern="1200" dirty="0" smtClean="0"/>
            <a:t>5- </a:t>
          </a:r>
          <a:r>
            <a:rPr lang="uk-UA" sz="1400" i="1" kern="1200" dirty="0" err="1" smtClean="0"/>
            <a:t>хім</a:t>
          </a:r>
          <a:r>
            <a:rPr lang="uk-UA" sz="1400" i="1" kern="1200" dirty="0" smtClean="0"/>
            <a:t>-, </a:t>
          </a:r>
          <a:r>
            <a:rPr lang="uk-UA" sz="1400" i="1" kern="1200" dirty="0" err="1" smtClean="0"/>
            <a:t>тех</a:t>
          </a:r>
          <a:r>
            <a:rPr lang="uk-UA" sz="1400" i="1" kern="1200" dirty="0" smtClean="0"/>
            <a:t>-призначення, оцту, </a:t>
          </a:r>
          <a:r>
            <a:rPr lang="uk-UA" sz="1400" i="1" kern="1200" dirty="0" err="1" smtClean="0"/>
            <a:t>парфум</a:t>
          </a:r>
          <a:r>
            <a:rPr lang="uk-UA" sz="1400" i="1" kern="1200" dirty="0" smtClean="0"/>
            <a:t>.-</a:t>
          </a:r>
          <a:r>
            <a:rPr lang="uk-UA" sz="1400" i="1" kern="1200" dirty="0" err="1" smtClean="0"/>
            <a:t>косметологічої</a:t>
          </a:r>
          <a:r>
            <a:rPr lang="uk-UA" sz="1400" i="1" kern="1200" dirty="0" smtClean="0"/>
            <a:t> продукції</a:t>
          </a:r>
          <a:endParaRPr lang="en-US" sz="1400" b="1" kern="1200" dirty="0"/>
        </a:p>
      </dsp:txBody>
      <dsp:txXfrm>
        <a:off x="4890212" y="631009"/>
        <a:ext cx="4027179" cy="1685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001-EFA3-44ED-9748-22AFD92ED535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3524-78ED-43DC-A192-CBC7BC8A087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30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001-EFA3-44ED-9748-22AFD92ED535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3524-78ED-43DC-A192-CBC7BC8A087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770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001-EFA3-44ED-9748-22AFD92ED535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3524-78ED-43DC-A192-CBC7BC8A087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196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001-EFA3-44ED-9748-22AFD92ED535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3524-78ED-43DC-A192-CBC7BC8A087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2087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001-EFA3-44ED-9748-22AFD92ED535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3524-78ED-43DC-A192-CBC7BC8A087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893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001-EFA3-44ED-9748-22AFD92ED535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3524-78ED-43DC-A192-CBC7BC8A087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841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001-EFA3-44ED-9748-22AFD92ED535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3524-78ED-43DC-A192-CBC7BC8A087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968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001-EFA3-44ED-9748-22AFD92ED535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3524-78ED-43DC-A192-CBC7BC8A087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089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001-EFA3-44ED-9748-22AFD92ED535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3524-78ED-43DC-A192-CBC7BC8A087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7827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001-EFA3-44ED-9748-22AFD92ED535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3524-78ED-43DC-A192-CBC7BC8A087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102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96001-EFA3-44ED-9748-22AFD92ED535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3524-78ED-43DC-A192-CBC7BC8A087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620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96001-EFA3-44ED-9748-22AFD92ED535}" type="datetimeFigureOut">
              <a:rPr lang="uk-UA" smtClean="0"/>
              <a:t>11.04.2019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93524-78ED-43DC-A192-CBC7BC8A087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180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486" y="2331"/>
            <a:ext cx="7765321" cy="564235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впровадження СЕА РП та СЕ</a:t>
            </a:r>
            <a:endParaRPr lang="uk-U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1763688" y="987574"/>
            <a:ext cx="7128792" cy="688075"/>
          </a:xfrm>
          <a:custGeom>
            <a:avLst/>
            <a:gdLst>
              <a:gd name="connsiteX0" fmla="*/ 0 w 8045159"/>
              <a:gd name="connsiteY0" fmla="*/ 207217 h 1243053"/>
              <a:gd name="connsiteX1" fmla="*/ 207217 w 8045159"/>
              <a:gd name="connsiteY1" fmla="*/ 0 h 1243053"/>
              <a:gd name="connsiteX2" fmla="*/ 7837942 w 8045159"/>
              <a:gd name="connsiteY2" fmla="*/ 0 h 1243053"/>
              <a:gd name="connsiteX3" fmla="*/ 8045159 w 8045159"/>
              <a:gd name="connsiteY3" fmla="*/ 207217 h 1243053"/>
              <a:gd name="connsiteX4" fmla="*/ 8045159 w 8045159"/>
              <a:gd name="connsiteY4" fmla="*/ 1035836 h 1243053"/>
              <a:gd name="connsiteX5" fmla="*/ 7837942 w 8045159"/>
              <a:gd name="connsiteY5" fmla="*/ 1243053 h 1243053"/>
              <a:gd name="connsiteX6" fmla="*/ 207217 w 8045159"/>
              <a:gd name="connsiteY6" fmla="*/ 1243053 h 1243053"/>
              <a:gd name="connsiteX7" fmla="*/ 0 w 8045159"/>
              <a:gd name="connsiteY7" fmla="*/ 1035836 h 1243053"/>
              <a:gd name="connsiteX8" fmla="*/ 0 w 8045159"/>
              <a:gd name="connsiteY8" fmla="*/ 207217 h 1243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45159" h="1243053">
                <a:moveTo>
                  <a:pt x="0" y="207217"/>
                </a:moveTo>
                <a:cubicBezTo>
                  <a:pt x="0" y="92774"/>
                  <a:pt x="92774" y="0"/>
                  <a:pt x="207217" y="0"/>
                </a:cubicBezTo>
                <a:lnTo>
                  <a:pt x="7837942" y="0"/>
                </a:lnTo>
                <a:cubicBezTo>
                  <a:pt x="7952385" y="0"/>
                  <a:pt x="8045159" y="92774"/>
                  <a:pt x="8045159" y="207217"/>
                </a:cubicBezTo>
                <a:lnTo>
                  <a:pt x="8045159" y="1035836"/>
                </a:lnTo>
                <a:cubicBezTo>
                  <a:pt x="8045159" y="1150279"/>
                  <a:pt x="7952385" y="1243053"/>
                  <a:pt x="7837942" y="1243053"/>
                </a:cubicBezTo>
                <a:lnTo>
                  <a:pt x="207217" y="1243053"/>
                </a:lnTo>
                <a:cubicBezTo>
                  <a:pt x="92774" y="1243053"/>
                  <a:pt x="0" y="1150279"/>
                  <a:pt x="0" y="1035836"/>
                </a:cubicBezTo>
                <a:lnTo>
                  <a:pt x="0" y="20721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2932" tIns="202932" rIns="202932" bIns="202932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 акцизних складів в СЕАРП, розпорядниками яких будуть платники станом на 1 липня 2019 року </a:t>
            </a:r>
            <a:r>
              <a:rPr lang="uk-UA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осіб, які вже зареєстровані платниками з реалізації пального)</a:t>
            </a:r>
            <a:endParaRPr lang="uk-UA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олилиния 17"/>
          <p:cNvSpPr/>
          <p:nvPr/>
        </p:nvSpPr>
        <p:spPr>
          <a:xfrm>
            <a:off x="214305" y="1151771"/>
            <a:ext cx="1378938" cy="443116"/>
          </a:xfrm>
          <a:custGeom>
            <a:avLst/>
            <a:gdLst>
              <a:gd name="connsiteX0" fmla="*/ 0 w 8045159"/>
              <a:gd name="connsiteY0" fmla="*/ 207217 h 1243053"/>
              <a:gd name="connsiteX1" fmla="*/ 207217 w 8045159"/>
              <a:gd name="connsiteY1" fmla="*/ 0 h 1243053"/>
              <a:gd name="connsiteX2" fmla="*/ 7837942 w 8045159"/>
              <a:gd name="connsiteY2" fmla="*/ 0 h 1243053"/>
              <a:gd name="connsiteX3" fmla="*/ 8045159 w 8045159"/>
              <a:gd name="connsiteY3" fmla="*/ 207217 h 1243053"/>
              <a:gd name="connsiteX4" fmla="*/ 8045159 w 8045159"/>
              <a:gd name="connsiteY4" fmla="*/ 1035836 h 1243053"/>
              <a:gd name="connsiteX5" fmla="*/ 7837942 w 8045159"/>
              <a:gd name="connsiteY5" fmla="*/ 1243053 h 1243053"/>
              <a:gd name="connsiteX6" fmla="*/ 207217 w 8045159"/>
              <a:gd name="connsiteY6" fmla="*/ 1243053 h 1243053"/>
              <a:gd name="connsiteX7" fmla="*/ 0 w 8045159"/>
              <a:gd name="connsiteY7" fmla="*/ 1035836 h 1243053"/>
              <a:gd name="connsiteX8" fmla="*/ 0 w 8045159"/>
              <a:gd name="connsiteY8" fmla="*/ 207217 h 1243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45159" h="1243053">
                <a:moveTo>
                  <a:pt x="0" y="207217"/>
                </a:moveTo>
                <a:cubicBezTo>
                  <a:pt x="0" y="92774"/>
                  <a:pt x="92774" y="0"/>
                  <a:pt x="207217" y="0"/>
                </a:cubicBezTo>
                <a:lnTo>
                  <a:pt x="7837942" y="0"/>
                </a:lnTo>
                <a:cubicBezTo>
                  <a:pt x="7952385" y="0"/>
                  <a:pt x="8045159" y="92774"/>
                  <a:pt x="8045159" y="207217"/>
                </a:cubicBezTo>
                <a:lnTo>
                  <a:pt x="8045159" y="1035836"/>
                </a:lnTo>
                <a:cubicBezTo>
                  <a:pt x="8045159" y="1150279"/>
                  <a:pt x="7952385" y="1243053"/>
                  <a:pt x="7837942" y="1243053"/>
                </a:cubicBezTo>
                <a:lnTo>
                  <a:pt x="207217" y="1243053"/>
                </a:lnTo>
                <a:cubicBezTo>
                  <a:pt x="92774" y="1243053"/>
                  <a:pt x="0" y="1150279"/>
                  <a:pt x="0" y="1035836"/>
                </a:cubicBezTo>
                <a:lnTo>
                  <a:pt x="0" y="207217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202932" tIns="202932" rIns="202932" bIns="202932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1 травня до 1 червня </a:t>
            </a:r>
            <a:endParaRPr lang="uk-UA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олилиния 17"/>
          <p:cNvSpPr/>
          <p:nvPr/>
        </p:nvSpPr>
        <p:spPr>
          <a:xfrm>
            <a:off x="1763688" y="2821325"/>
            <a:ext cx="7128792" cy="504056"/>
          </a:xfrm>
          <a:custGeom>
            <a:avLst/>
            <a:gdLst>
              <a:gd name="connsiteX0" fmla="*/ 0 w 8045159"/>
              <a:gd name="connsiteY0" fmla="*/ 207217 h 1243053"/>
              <a:gd name="connsiteX1" fmla="*/ 207217 w 8045159"/>
              <a:gd name="connsiteY1" fmla="*/ 0 h 1243053"/>
              <a:gd name="connsiteX2" fmla="*/ 7837942 w 8045159"/>
              <a:gd name="connsiteY2" fmla="*/ 0 h 1243053"/>
              <a:gd name="connsiteX3" fmla="*/ 8045159 w 8045159"/>
              <a:gd name="connsiteY3" fmla="*/ 207217 h 1243053"/>
              <a:gd name="connsiteX4" fmla="*/ 8045159 w 8045159"/>
              <a:gd name="connsiteY4" fmla="*/ 1035836 h 1243053"/>
              <a:gd name="connsiteX5" fmla="*/ 7837942 w 8045159"/>
              <a:gd name="connsiteY5" fmla="*/ 1243053 h 1243053"/>
              <a:gd name="connsiteX6" fmla="*/ 207217 w 8045159"/>
              <a:gd name="connsiteY6" fmla="*/ 1243053 h 1243053"/>
              <a:gd name="connsiteX7" fmla="*/ 0 w 8045159"/>
              <a:gd name="connsiteY7" fmla="*/ 1035836 h 1243053"/>
              <a:gd name="connsiteX8" fmla="*/ 0 w 8045159"/>
              <a:gd name="connsiteY8" fmla="*/ 207217 h 1243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45159" h="1243053">
                <a:moveTo>
                  <a:pt x="0" y="207217"/>
                </a:moveTo>
                <a:cubicBezTo>
                  <a:pt x="0" y="92774"/>
                  <a:pt x="92774" y="0"/>
                  <a:pt x="207217" y="0"/>
                </a:cubicBezTo>
                <a:lnTo>
                  <a:pt x="7837942" y="0"/>
                </a:lnTo>
                <a:cubicBezTo>
                  <a:pt x="7952385" y="0"/>
                  <a:pt x="8045159" y="92774"/>
                  <a:pt x="8045159" y="207217"/>
                </a:cubicBezTo>
                <a:lnTo>
                  <a:pt x="8045159" y="1035836"/>
                </a:lnTo>
                <a:cubicBezTo>
                  <a:pt x="8045159" y="1150279"/>
                  <a:pt x="7952385" y="1243053"/>
                  <a:pt x="7837942" y="1243053"/>
                </a:cubicBezTo>
                <a:lnTo>
                  <a:pt x="207217" y="1243053"/>
                </a:lnTo>
                <a:cubicBezTo>
                  <a:pt x="92774" y="1243053"/>
                  <a:pt x="0" y="1150279"/>
                  <a:pt x="0" y="1035836"/>
                </a:cubicBezTo>
                <a:lnTo>
                  <a:pt x="0" y="20721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2932" tIns="202932" rIns="202932" bIns="202932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 АН/РК, які </a:t>
            </a: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складені до 30 </a:t>
            </a: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червня 2019 </a:t>
            </a:r>
            <a:endParaRPr lang="uk-UA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олилиния 17"/>
          <p:cNvSpPr/>
          <p:nvPr/>
        </p:nvSpPr>
        <p:spPr>
          <a:xfrm>
            <a:off x="178301" y="2882265"/>
            <a:ext cx="1450946" cy="443116"/>
          </a:xfrm>
          <a:custGeom>
            <a:avLst/>
            <a:gdLst>
              <a:gd name="connsiteX0" fmla="*/ 0 w 8045159"/>
              <a:gd name="connsiteY0" fmla="*/ 207217 h 1243053"/>
              <a:gd name="connsiteX1" fmla="*/ 207217 w 8045159"/>
              <a:gd name="connsiteY1" fmla="*/ 0 h 1243053"/>
              <a:gd name="connsiteX2" fmla="*/ 7837942 w 8045159"/>
              <a:gd name="connsiteY2" fmla="*/ 0 h 1243053"/>
              <a:gd name="connsiteX3" fmla="*/ 8045159 w 8045159"/>
              <a:gd name="connsiteY3" fmla="*/ 207217 h 1243053"/>
              <a:gd name="connsiteX4" fmla="*/ 8045159 w 8045159"/>
              <a:gd name="connsiteY4" fmla="*/ 1035836 h 1243053"/>
              <a:gd name="connsiteX5" fmla="*/ 7837942 w 8045159"/>
              <a:gd name="connsiteY5" fmla="*/ 1243053 h 1243053"/>
              <a:gd name="connsiteX6" fmla="*/ 207217 w 8045159"/>
              <a:gd name="connsiteY6" fmla="*/ 1243053 h 1243053"/>
              <a:gd name="connsiteX7" fmla="*/ 0 w 8045159"/>
              <a:gd name="connsiteY7" fmla="*/ 1035836 h 1243053"/>
              <a:gd name="connsiteX8" fmla="*/ 0 w 8045159"/>
              <a:gd name="connsiteY8" fmla="*/ 207217 h 1243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45159" h="1243053">
                <a:moveTo>
                  <a:pt x="0" y="207217"/>
                </a:moveTo>
                <a:cubicBezTo>
                  <a:pt x="0" y="92774"/>
                  <a:pt x="92774" y="0"/>
                  <a:pt x="207217" y="0"/>
                </a:cubicBezTo>
                <a:lnTo>
                  <a:pt x="7837942" y="0"/>
                </a:lnTo>
                <a:cubicBezTo>
                  <a:pt x="7952385" y="0"/>
                  <a:pt x="8045159" y="92774"/>
                  <a:pt x="8045159" y="207217"/>
                </a:cubicBezTo>
                <a:lnTo>
                  <a:pt x="8045159" y="1035836"/>
                </a:lnTo>
                <a:cubicBezTo>
                  <a:pt x="8045159" y="1150279"/>
                  <a:pt x="7952385" y="1243053"/>
                  <a:pt x="7837942" y="1243053"/>
                </a:cubicBezTo>
                <a:lnTo>
                  <a:pt x="207217" y="1243053"/>
                </a:lnTo>
                <a:cubicBezTo>
                  <a:pt x="92774" y="1243053"/>
                  <a:pt x="0" y="1150279"/>
                  <a:pt x="0" y="1035836"/>
                </a:cubicBezTo>
                <a:lnTo>
                  <a:pt x="0" y="207217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202932" tIns="202932" rIns="202932" bIns="202932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15 липня </a:t>
            </a:r>
            <a:endParaRPr lang="uk-UA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олилиния 17"/>
          <p:cNvSpPr/>
          <p:nvPr/>
        </p:nvSpPr>
        <p:spPr>
          <a:xfrm>
            <a:off x="1647206" y="1727056"/>
            <a:ext cx="7317282" cy="648072"/>
          </a:xfrm>
          <a:custGeom>
            <a:avLst/>
            <a:gdLst>
              <a:gd name="connsiteX0" fmla="*/ 0 w 8045159"/>
              <a:gd name="connsiteY0" fmla="*/ 207217 h 1243053"/>
              <a:gd name="connsiteX1" fmla="*/ 207217 w 8045159"/>
              <a:gd name="connsiteY1" fmla="*/ 0 h 1243053"/>
              <a:gd name="connsiteX2" fmla="*/ 7837942 w 8045159"/>
              <a:gd name="connsiteY2" fmla="*/ 0 h 1243053"/>
              <a:gd name="connsiteX3" fmla="*/ 8045159 w 8045159"/>
              <a:gd name="connsiteY3" fmla="*/ 207217 h 1243053"/>
              <a:gd name="connsiteX4" fmla="*/ 8045159 w 8045159"/>
              <a:gd name="connsiteY4" fmla="*/ 1035836 h 1243053"/>
              <a:gd name="connsiteX5" fmla="*/ 7837942 w 8045159"/>
              <a:gd name="connsiteY5" fmla="*/ 1243053 h 1243053"/>
              <a:gd name="connsiteX6" fmla="*/ 207217 w 8045159"/>
              <a:gd name="connsiteY6" fmla="*/ 1243053 h 1243053"/>
              <a:gd name="connsiteX7" fmla="*/ 0 w 8045159"/>
              <a:gd name="connsiteY7" fmla="*/ 1035836 h 1243053"/>
              <a:gd name="connsiteX8" fmla="*/ 0 w 8045159"/>
              <a:gd name="connsiteY8" fmla="*/ 207217 h 1243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45159" h="1243053">
                <a:moveTo>
                  <a:pt x="0" y="207217"/>
                </a:moveTo>
                <a:cubicBezTo>
                  <a:pt x="0" y="92774"/>
                  <a:pt x="92774" y="0"/>
                  <a:pt x="207217" y="0"/>
                </a:cubicBezTo>
                <a:lnTo>
                  <a:pt x="7837942" y="0"/>
                </a:lnTo>
                <a:cubicBezTo>
                  <a:pt x="7952385" y="0"/>
                  <a:pt x="8045159" y="92774"/>
                  <a:pt x="8045159" y="207217"/>
                </a:cubicBezTo>
                <a:lnTo>
                  <a:pt x="8045159" y="1035836"/>
                </a:lnTo>
                <a:cubicBezTo>
                  <a:pt x="8045159" y="1150279"/>
                  <a:pt x="7952385" y="1243053"/>
                  <a:pt x="7837942" y="1243053"/>
                </a:cubicBezTo>
                <a:lnTo>
                  <a:pt x="207217" y="1243053"/>
                </a:lnTo>
                <a:cubicBezTo>
                  <a:pt x="92774" y="1243053"/>
                  <a:pt x="0" y="1150279"/>
                  <a:pt x="0" y="1035836"/>
                </a:cubicBezTo>
                <a:lnTo>
                  <a:pt x="0" y="20721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2932" tIns="202932" rIns="202932" bIns="202932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 платниками акцизного </a:t>
            </a:r>
            <a:r>
              <a:rPr lang="uk-UA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податку</a:t>
            </a:r>
            <a:r>
              <a:rPr lang="en-US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2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2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ч</a:t>
            </a:r>
            <a:r>
              <a:rPr lang="ru-RU" sz="12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2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uk-UA" sz="12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uk-UA" sz="12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зареєстровані </a:t>
            </a:r>
            <a:r>
              <a:rPr lang="uk-UA" sz="12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платниками </a:t>
            </a:r>
            <a:r>
              <a:rPr lang="uk-UA" sz="12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поточній системі</a:t>
            </a:r>
            <a:r>
              <a:rPr lang="en-US" sz="12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12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акцизних складів в </a:t>
            </a:r>
            <a:r>
              <a:rPr lang="uk-UA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СЕАРП, </a:t>
            </a:r>
            <a:r>
              <a:rPr lang="uk-UA" sz="1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розпорядниками яких будуть платники станом на 1 липня 2019 року </a:t>
            </a:r>
            <a:r>
              <a:rPr lang="uk-UA" sz="12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осіб, які </a:t>
            </a:r>
            <a:r>
              <a:rPr lang="uk-UA" sz="12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відповідатимуть визначенню платників з </a:t>
            </a:r>
            <a:r>
              <a:rPr lang="uk-UA" sz="12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 </a:t>
            </a:r>
            <a:r>
              <a:rPr lang="uk-UA" sz="12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пального з 1 липня)</a:t>
            </a:r>
            <a:endParaRPr lang="uk-UA" sz="125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олилиния 17"/>
          <p:cNvSpPr/>
          <p:nvPr/>
        </p:nvSpPr>
        <p:spPr>
          <a:xfrm>
            <a:off x="214305" y="1829534"/>
            <a:ext cx="1378938" cy="443116"/>
          </a:xfrm>
          <a:custGeom>
            <a:avLst/>
            <a:gdLst>
              <a:gd name="connsiteX0" fmla="*/ 0 w 8045159"/>
              <a:gd name="connsiteY0" fmla="*/ 207217 h 1243053"/>
              <a:gd name="connsiteX1" fmla="*/ 207217 w 8045159"/>
              <a:gd name="connsiteY1" fmla="*/ 0 h 1243053"/>
              <a:gd name="connsiteX2" fmla="*/ 7837942 w 8045159"/>
              <a:gd name="connsiteY2" fmla="*/ 0 h 1243053"/>
              <a:gd name="connsiteX3" fmla="*/ 8045159 w 8045159"/>
              <a:gd name="connsiteY3" fmla="*/ 207217 h 1243053"/>
              <a:gd name="connsiteX4" fmla="*/ 8045159 w 8045159"/>
              <a:gd name="connsiteY4" fmla="*/ 1035836 h 1243053"/>
              <a:gd name="connsiteX5" fmla="*/ 7837942 w 8045159"/>
              <a:gd name="connsiteY5" fmla="*/ 1243053 h 1243053"/>
              <a:gd name="connsiteX6" fmla="*/ 207217 w 8045159"/>
              <a:gd name="connsiteY6" fmla="*/ 1243053 h 1243053"/>
              <a:gd name="connsiteX7" fmla="*/ 0 w 8045159"/>
              <a:gd name="connsiteY7" fmla="*/ 1035836 h 1243053"/>
              <a:gd name="connsiteX8" fmla="*/ 0 w 8045159"/>
              <a:gd name="connsiteY8" fmla="*/ 207217 h 1243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45159" h="1243053">
                <a:moveTo>
                  <a:pt x="0" y="207217"/>
                </a:moveTo>
                <a:cubicBezTo>
                  <a:pt x="0" y="92774"/>
                  <a:pt x="92774" y="0"/>
                  <a:pt x="207217" y="0"/>
                </a:cubicBezTo>
                <a:lnTo>
                  <a:pt x="7837942" y="0"/>
                </a:lnTo>
                <a:cubicBezTo>
                  <a:pt x="7952385" y="0"/>
                  <a:pt x="8045159" y="92774"/>
                  <a:pt x="8045159" y="207217"/>
                </a:cubicBezTo>
                <a:lnTo>
                  <a:pt x="8045159" y="1035836"/>
                </a:lnTo>
                <a:cubicBezTo>
                  <a:pt x="8045159" y="1150279"/>
                  <a:pt x="7952385" y="1243053"/>
                  <a:pt x="7837942" y="1243053"/>
                </a:cubicBezTo>
                <a:lnTo>
                  <a:pt x="207217" y="1243053"/>
                </a:lnTo>
                <a:cubicBezTo>
                  <a:pt x="92774" y="1243053"/>
                  <a:pt x="0" y="1150279"/>
                  <a:pt x="0" y="1035836"/>
                </a:cubicBezTo>
                <a:lnTo>
                  <a:pt x="0" y="207217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202932" tIns="202932" rIns="202932" bIns="202932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1 липня</a:t>
            </a:r>
            <a:endParaRPr lang="uk-UA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" y="535479"/>
            <a:ext cx="8820471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Формування переліку платників акцизного податку та переліку акцизних </a:t>
            </a:r>
            <a:r>
              <a:rPr lang="uk-UA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складів, </a:t>
            </a:r>
            <a:r>
              <a:rPr lang="uk-UA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яких будуть формуватися ліміти</a:t>
            </a:r>
            <a:endParaRPr lang="uk-UA"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кутник 25"/>
          <p:cNvSpPr/>
          <p:nvPr/>
        </p:nvSpPr>
        <p:spPr>
          <a:xfrm>
            <a:off x="107504" y="2401546"/>
            <a:ext cx="8928992" cy="48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Формування обсягів залишку для перерозподілу з </a:t>
            </a:r>
            <a:r>
              <a:rPr lang="uk-UA" sz="1600" b="1" i="1" u="sng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СЕАРП</a:t>
            </a:r>
            <a:r>
              <a:rPr lang="uk-UA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(поточна система) до </a:t>
            </a:r>
            <a:r>
              <a:rPr lang="uk-UA" sz="1600" b="1" i="1" u="sng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СЕА РП та </a:t>
            </a:r>
            <a:r>
              <a:rPr lang="uk-UA" sz="1600" b="1" i="1" u="sng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(нова система)</a:t>
            </a:r>
            <a:endParaRPr lang="uk-UA" sz="1600" b="1" i="1" u="sng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кутник 28"/>
          <p:cNvSpPr/>
          <p:nvPr/>
        </p:nvSpPr>
        <p:spPr>
          <a:xfrm>
            <a:off x="107504" y="3492635"/>
            <a:ext cx="8784976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 з </a:t>
            </a:r>
            <a:r>
              <a:rPr lang="uk-UA" sz="1600" b="1" i="1" u="sng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СЕАРП</a:t>
            </a:r>
            <a:r>
              <a:rPr lang="uk-UA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uk-UA" sz="1600" b="1" i="1" u="sng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СЕА РП та СЕ </a:t>
            </a:r>
            <a:r>
              <a:rPr lang="uk-UA" sz="1600" b="1" i="1" u="sng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обсягів залишку пального </a:t>
            </a:r>
            <a:endParaRPr lang="uk-UA" sz="1600" b="1" i="1" u="sng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 сполучна лінія 5"/>
          <p:cNvCxnSpPr/>
          <p:nvPr/>
        </p:nvCxnSpPr>
        <p:spPr>
          <a:xfrm>
            <a:off x="1" y="2427734"/>
            <a:ext cx="9143999" cy="0"/>
          </a:xfrm>
          <a:prstGeom prst="line">
            <a:avLst/>
          </a:prstGeom>
          <a:ln w="76200" cap="rnd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 сполучна лінія 29"/>
          <p:cNvCxnSpPr/>
          <p:nvPr/>
        </p:nvCxnSpPr>
        <p:spPr>
          <a:xfrm>
            <a:off x="1" y="3492635"/>
            <a:ext cx="9143999" cy="0"/>
          </a:xfrm>
          <a:prstGeom prst="line">
            <a:avLst/>
          </a:prstGeom>
          <a:ln w="76200" cap="rnd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 сполучна лінія 30"/>
          <p:cNvCxnSpPr/>
          <p:nvPr/>
        </p:nvCxnSpPr>
        <p:spPr>
          <a:xfrm>
            <a:off x="1" y="535479"/>
            <a:ext cx="9143999" cy="0"/>
          </a:xfrm>
          <a:prstGeom prst="line">
            <a:avLst/>
          </a:prstGeom>
          <a:ln w="76200" cap="rnd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олилиния 17"/>
          <p:cNvSpPr/>
          <p:nvPr/>
        </p:nvSpPr>
        <p:spPr>
          <a:xfrm>
            <a:off x="1781646" y="3768846"/>
            <a:ext cx="7133357" cy="733251"/>
          </a:xfrm>
          <a:custGeom>
            <a:avLst/>
            <a:gdLst>
              <a:gd name="connsiteX0" fmla="*/ 0 w 8045159"/>
              <a:gd name="connsiteY0" fmla="*/ 207217 h 1243053"/>
              <a:gd name="connsiteX1" fmla="*/ 207217 w 8045159"/>
              <a:gd name="connsiteY1" fmla="*/ 0 h 1243053"/>
              <a:gd name="connsiteX2" fmla="*/ 7837942 w 8045159"/>
              <a:gd name="connsiteY2" fmla="*/ 0 h 1243053"/>
              <a:gd name="connsiteX3" fmla="*/ 8045159 w 8045159"/>
              <a:gd name="connsiteY3" fmla="*/ 207217 h 1243053"/>
              <a:gd name="connsiteX4" fmla="*/ 8045159 w 8045159"/>
              <a:gd name="connsiteY4" fmla="*/ 1035836 h 1243053"/>
              <a:gd name="connsiteX5" fmla="*/ 7837942 w 8045159"/>
              <a:gd name="connsiteY5" fmla="*/ 1243053 h 1243053"/>
              <a:gd name="connsiteX6" fmla="*/ 207217 w 8045159"/>
              <a:gd name="connsiteY6" fmla="*/ 1243053 h 1243053"/>
              <a:gd name="connsiteX7" fmla="*/ 0 w 8045159"/>
              <a:gd name="connsiteY7" fmla="*/ 1035836 h 1243053"/>
              <a:gd name="connsiteX8" fmla="*/ 0 w 8045159"/>
              <a:gd name="connsiteY8" fmla="*/ 207217 h 1243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45159" h="1243053">
                <a:moveTo>
                  <a:pt x="0" y="207217"/>
                </a:moveTo>
                <a:cubicBezTo>
                  <a:pt x="0" y="92774"/>
                  <a:pt x="92774" y="0"/>
                  <a:pt x="207217" y="0"/>
                </a:cubicBezTo>
                <a:lnTo>
                  <a:pt x="7837942" y="0"/>
                </a:lnTo>
                <a:cubicBezTo>
                  <a:pt x="7952385" y="0"/>
                  <a:pt x="8045159" y="92774"/>
                  <a:pt x="8045159" y="207217"/>
                </a:cubicBezTo>
                <a:lnTo>
                  <a:pt x="8045159" y="1035836"/>
                </a:lnTo>
                <a:cubicBezTo>
                  <a:pt x="8045159" y="1150279"/>
                  <a:pt x="7952385" y="1243053"/>
                  <a:pt x="7837942" y="1243053"/>
                </a:cubicBezTo>
                <a:lnTo>
                  <a:pt x="207217" y="1243053"/>
                </a:lnTo>
                <a:cubicBezTo>
                  <a:pt x="92774" y="1243053"/>
                  <a:pt x="0" y="1150279"/>
                  <a:pt x="0" y="1035836"/>
                </a:cubicBezTo>
                <a:lnTo>
                  <a:pt x="0" y="20721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2932" tIns="202932" rIns="202932" bIns="202932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 з залишків </a:t>
            </a: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пального </a:t>
            </a: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СЕАРП реєстрація 1-го прим</a:t>
            </a: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АН, в яких зазначені розпорядники та АС/АСП (</a:t>
            </a:r>
            <a:r>
              <a:rPr lang="uk-UA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СЕАРПтаСЕ</a:t>
            </a: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 на </a:t>
            </a: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01.07.19 знаходяться </a:t>
            </a: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 залишки </a:t>
            </a:r>
            <a:r>
              <a:rPr lang="uk-UA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(платники </a:t>
            </a:r>
            <a:r>
              <a:rPr lang="uk-UA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СГ, які з 01.07.19 не платники АП</a:t>
            </a:r>
            <a:r>
              <a:rPr lang="uk-UA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uk-UA" sz="1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олилиния 17"/>
          <p:cNvSpPr/>
          <p:nvPr/>
        </p:nvSpPr>
        <p:spPr>
          <a:xfrm>
            <a:off x="196260" y="3829787"/>
            <a:ext cx="1450946" cy="443116"/>
          </a:xfrm>
          <a:custGeom>
            <a:avLst/>
            <a:gdLst>
              <a:gd name="connsiteX0" fmla="*/ 0 w 8045159"/>
              <a:gd name="connsiteY0" fmla="*/ 207217 h 1243053"/>
              <a:gd name="connsiteX1" fmla="*/ 207217 w 8045159"/>
              <a:gd name="connsiteY1" fmla="*/ 0 h 1243053"/>
              <a:gd name="connsiteX2" fmla="*/ 7837942 w 8045159"/>
              <a:gd name="connsiteY2" fmla="*/ 0 h 1243053"/>
              <a:gd name="connsiteX3" fmla="*/ 8045159 w 8045159"/>
              <a:gd name="connsiteY3" fmla="*/ 207217 h 1243053"/>
              <a:gd name="connsiteX4" fmla="*/ 8045159 w 8045159"/>
              <a:gd name="connsiteY4" fmla="*/ 1035836 h 1243053"/>
              <a:gd name="connsiteX5" fmla="*/ 7837942 w 8045159"/>
              <a:gd name="connsiteY5" fmla="*/ 1243053 h 1243053"/>
              <a:gd name="connsiteX6" fmla="*/ 207217 w 8045159"/>
              <a:gd name="connsiteY6" fmla="*/ 1243053 h 1243053"/>
              <a:gd name="connsiteX7" fmla="*/ 0 w 8045159"/>
              <a:gd name="connsiteY7" fmla="*/ 1035836 h 1243053"/>
              <a:gd name="connsiteX8" fmla="*/ 0 w 8045159"/>
              <a:gd name="connsiteY8" fmla="*/ 207217 h 1243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45159" h="1243053">
                <a:moveTo>
                  <a:pt x="0" y="207217"/>
                </a:moveTo>
                <a:cubicBezTo>
                  <a:pt x="0" y="92774"/>
                  <a:pt x="92774" y="0"/>
                  <a:pt x="207217" y="0"/>
                </a:cubicBezTo>
                <a:lnTo>
                  <a:pt x="7837942" y="0"/>
                </a:lnTo>
                <a:cubicBezTo>
                  <a:pt x="7952385" y="0"/>
                  <a:pt x="8045159" y="92774"/>
                  <a:pt x="8045159" y="207217"/>
                </a:cubicBezTo>
                <a:lnTo>
                  <a:pt x="8045159" y="1035836"/>
                </a:lnTo>
                <a:cubicBezTo>
                  <a:pt x="8045159" y="1150279"/>
                  <a:pt x="7952385" y="1243053"/>
                  <a:pt x="7837942" y="1243053"/>
                </a:cubicBezTo>
                <a:lnTo>
                  <a:pt x="207217" y="1243053"/>
                </a:lnTo>
                <a:cubicBezTo>
                  <a:pt x="92774" y="1243053"/>
                  <a:pt x="0" y="1150279"/>
                  <a:pt x="0" y="1035836"/>
                </a:cubicBezTo>
                <a:lnTo>
                  <a:pt x="0" y="207217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202932" tIns="202932" rIns="202932" bIns="202932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16 до 20 липня </a:t>
            </a:r>
            <a:endParaRPr lang="uk-UA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олилиния 17"/>
          <p:cNvSpPr/>
          <p:nvPr/>
        </p:nvSpPr>
        <p:spPr>
          <a:xfrm>
            <a:off x="1786211" y="4502098"/>
            <a:ext cx="7128792" cy="504056"/>
          </a:xfrm>
          <a:custGeom>
            <a:avLst/>
            <a:gdLst>
              <a:gd name="connsiteX0" fmla="*/ 0 w 8045159"/>
              <a:gd name="connsiteY0" fmla="*/ 207217 h 1243053"/>
              <a:gd name="connsiteX1" fmla="*/ 207217 w 8045159"/>
              <a:gd name="connsiteY1" fmla="*/ 0 h 1243053"/>
              <a:gd name="connsiteX2" fmla="*/ 7837942 w 8045159"/>
              <a:gd name="connsiteY2" fmla="*/ 0 h 1243053"/>
              <a:gd name="connsiteX3" fmla="*/ 8045159 w 8045159"/>
              <a:gd name="connsiteY3" fmla="*/ 207217 h 1243053"/>
              <a:gd name="connsiteX4" fmla="*/ 8045159 w 8045159"/>
              <a:gd name="connsiteY4" fmla="*/ 1035836 h 1243053"/>
              <a:gd name="connsiteX5" fmla="*/ 7837942 w 8045159"/>
              <a:gd name="connsiteY5" fmla="*/ 1243053 h 1243053"/>
              <a:gd name="connsiteX6" fmla="*/ 207217 w 8045159"/>
              <a:gd name="connsiteY6" fmla="*/ 1243053 h 1243053"/>
              <a:gd name="connsiteX7" fmla="*/ 0 w 8045159"/>
              <a:gd name="connsiteY7" fmla="*/ 1035836 h 1243053"/>
              <a:gd name="connsiteX8" fmla="*/ 0 w 8045159"/>
              <a:gd name="connsiteY8" fmla="*/ 207217 h 1243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45159" h="1243053">
                <a:moveTo>
                  <a:pt x="0" y="207217"/>
                </a:moveTo>
                <a:cubicBezTo>
                  <a:pt x="0" y="92774"/>
                  <a:pt x="92774" y="0"/>
                  <a:pt x="207217" y="0"/>
                </a:cubicBezTo>
                <a:lnTo>
                  <a:pt x="7837942" y="0"/>
                </a:lnTo>
                <a:cubicBezTo>
                  <a:pt x="7952385" y="0"/>
                  <a:pt x="8045159" y="92774"/>
                  <a:pt x="8045159" y="207217"/>
                </a:cubicBezTo>
                <a:lnTo>
                  <a:pt x="8045159" y="1035836"/>
                </a:lnTo>
                <a:cubicBezTo>
                  <a:pt x="8045159" y="1150279"/>
                  <a:pt x="7952385" y="1243053"/>
                  <a:pt x="7837942" y="1243053"/>
                </a:cubicBezTo>
                <a:lnTo>
                  <a:pt x="207217" y="1243053"/>
                </a:lnTo>
                <a:cubicBezTo>
                  <a:pt x="92774" y="1243053"/>
                  <a:pt x="0" y="1150279"/>
                  <a:pt x="0" y="1035836"/>
                </a:cubicBezTo>
                <a:lnTo>
                  <a:pt x="0" y="20721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2932" tIns="202932" rIns="202932" bIns="202932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 2-го прим. АН – підтвердження розпорядниками, </a:t>
            </a: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також розподіл  імпортованих до 16 липня обсягів  пального згідно МД</a:t>
            </a:r>
          </a:p>
        </p:txBody>
      </p:sp>
      <p:sp>
        <p:nvSpPr>
          <p:cNvPr id="35" name="Полилиния 17"/>
          <p:cNvSpPr/>
          <p:nvPr/>
        </p:nvSpPr>
        <p:spPr>
          <a:xfrm>
            <a:off x="178301" y="4563038"/>
            <a:ext cx="1450946" cy="443116"/>
          </a:xfrm>
          <a:custGeom>
            <a:avLst/>
            <a:gdLst>
              <a:gd name="connsiteX0" fmla="*/ 0 w 8045159"/>
              <a:gd name="connsiteY0" fmla="*/ 207217 h 1243053"/>
              <a:gd name="connsiteX1" fmla="*/ 207217 w 8045159"/>
              <a:gd name="connsiteY1" fmla="*/ 0 h 1243053"/>
              <a:gd name="connsiteX2" fmla="*/ 7837942 w 8045159"/>
              <a:gd name="connsiteY2" fmla="*/ 0 h 1243053"/>
              <a:gd name="connsiteX3" fmla="*/ 8045159 w 8045159"/>
              <a:gd name="connsiteY3" fmla="*/ 207217 h 1243053"/>
              <a:gd name="connsiteX4" fmla="*/ 8045159 w 8045159"/>
              <a:gd name="connsiteY4" fmla="*/ 1035836 h 1243053"/>
              <a:gd name="connsiteX5" fmla="*/ 7837942 w 8045159"/>
              <a:gd name="connsiteY5" fmla="*/ 1243053 h 1243053"/>
              <a:gd name="connsiteX6" fmla="*/ 207217 w 8045159"/>
              <a:gd name="connsiteY6" fmla="*/ 1243053 h 1243053"/>
              <a:gd name="connsiteX7" fmla="*/ 0 w 8045159"/>
              <a:gd name="connsiteY7" fmla="*/ 1035836 h 1243053"/>
              <a:gd name="connsiteX8" fmla="*/ 0 w 8045159"/>
              <a:gd name="connsiteY8" fmla="*/ 207217 h 1243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45159" h="1243053">
                <a:moveTo>
                  <a:pt x="0" y="207217"/>
                </a:moveTo>
                <a:cubicBezTo>
                  <a:pt x="0" y="92774"/>
                  <a:pt x="92774" y="0"/>
                  <a:pt x="207217" y="0"/>
                </a:cubicBezTo>
                <a:lnTo>
                  <a:pt x="7837942" y="0"/>
                </a:lnTo>
                <a:cubicBezTo>
                  <a:pt x="7952385" y="0"/>
                  <a:pt x="8045159" y="92774"/>
                  <a:pt x="8045159" y="207217"/>
                </a:cubicBezTo>
                <a:lnTo>
                  <a:pt x="8045159" y="1035836"/>
                </a:lnTo>
                <a:cubicBezTo>
                  <a:pt x="8045159" y="1150279"/>
                  <a:pt x="7952385" y="1243053"/>
                  <a:pt x="7837942" y="1243053"/>
                </a:cubicBezTo>
                <a:lnTo>
                  <a:pt x="207217" y="1243053"/>
                </a:lnTo>
                <a:cubicBezTo>
                  <a:pt x="92774" y="1243053"/>
                  <a:pt x="0" y="1150279"/>
                  <a:pt x="0" y="1035836"/>
                </a:cubicBezTo>
                <a:lnTo>
                  <a:pt x="0" y="207217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202932" tIns="202932" rIns="202932" bIns="202932" numCol="1" spcCol="1270" anchor="ctr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16 до 22 липня </a:t>
            </a:r>
            <a:endParaRPr lang="uk-UA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21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8111" y="116521"/>
            <a:ext cx="6858016" cy="29499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197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95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92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789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uk-UA" sz="1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ШТРАФНІ  САНКЦІЇ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681468"/>
              </p:ext>
            </p:extLst>
          </p:nvPr>
        </p:nvGraphicFramePr>
        <p:xfrm>
          <a:off x="251520" y="447405"/>
          <a:ext cx="8434388" cy="4231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/>
                <a:gridCol w="5832648"/>
                <a:gridCol w="1593628"/>
              </a:tblGrid>
              <a:tr h="28625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u="none" strike="noStrike" dirty="0">
                          <a:effectLst/>
                        </a:rPr>
                        <a:t>Стаття</a:t>
                      </a:r>
                      <a:br>
                        <a:rPr lang="uk-UA" sz="1200" u="none" strike="noStrike" dirty="0">
                          <a:effectLst/>
                        </a:rPr>
                      </a:br>
                      <a:r>
                        <a:rPr lang="uk-UA" sz="1200" u="none" strike="noStrike" dirty="0">
                          <a:effectLst/>
                        </a:rPr>
                        <a:t> ПК України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u="none" strike="noStrike" dirty="0">
                          <a:effectLst/>
                        </a:rPr>
                        <a:t>Штрафні санкції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err="1">
                          <a:solidFill>
                            <a:srgbClr val="003399"/>
                          </a:solidFill>
                          <a:effectLst/>
                        </a:rPr>
                        <a:t>Особливості</a:t>
                      </a:r>
                      <a:r>
                        <a:rPr lang="ru-RU" sz="1200" b="1" u="none" strike="noStrike" dirty="0">
                          <a:solidFill>
                            <a:srgbClr val="003399"/>
                          </a:solidFill>
                          <a:effectLst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rgbClr val="003399"/>
                          </a:solidFill>
                          <a:effectLst/>
                        </a:rPr>
                        <a:t>застосування</a:t>
                      </a:r>
                      <a:r>
                        <a:rPr lang="ru-RU" sz="1200" b="1" u="none" strike="noStrike" dirty="0">
                          <a:solidFill>
                            <a:srgbClr val="003399"/>
                          </a:solidFill>
                          <a:effectLst/>
                        </a:rPr>
                        <a:t> </a:t>
                      </a:r>
                      <a:br>
                        <a:rPr lang="ru-RU" sz="1200" b="1" u="none" strike="noStrike" dirty="0">
                          <a:solidFill>
                            <a:srgbClr val="003399"/>
                          </a:solidFill>
                          <a:effectLst/>
                        </a:rPr>
                      </a:br>
                      <a:r>
                        <a:rPr lang="ru-RU" sz="1200" b="1" u="none" strike="noStrike" dirty="0">
                          <a:solidFill>
                            <a:srgbClr val="003399"/>
                          </a:solidFill>
                          <a:effectLst/>
                        </a:rPr>
                        <a:t>для спирту </a:t>
                      </a:r>
                      <a:r>
                        <a:rPr lang="ru-RU" sz="1200" b="1" u="none" strike="noStrike" dirty="0" err="1">
                          <a:solidFill>
                            <a:srgbClr val="003399"/>
                          </a:solidFill>
                          <a:effectLst/>
                        </a:rPr>
                        <a:t>етилового</a:t>
                      </a:r>
                      <a:endParaRPr lang="ru-RU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064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п. 120 </a:t>
                      </a:r>
                      <a:r>
                        <a:rPr lang="ru-RU" sz="1200" u="none" strike="noStrike" baseline="30000" dirty="0">
                          <a:effectLst/>
                        </a:rPr>
                        <a:t>2</a:t>
                      </a:r>
                      <a:r>
                        <a:rPr lang="ru-RU" sz="1200" u="none" strike="noStrike" dirty="0">
                          <a:effectLst/>
                        </a:rPr>
                        <a:t>.1.  </a:t>
                      </a:r>
                      <a:br>
                        <a:rPr lang="ru-RU" sz="1200" u="none" strike="noStrike" dirty="0">
                          <a:effectLst/>
                        </a:rPr>
                      </a:br>
                      <a:r>
                        <a:rPr lang="ru-RU" sz="1200" u="none" strike="noStrike" dirty="0">
                          <a:effectLst/>
                        </a:rPr>
                        <a:t>ст. 120 </a:t>
                      </a:r>
                      <a:r>
                        <a:rPr lang="ru-RU" sz="1200" u="none" strike="noStrike" baseline="30000" dirty="0">
                          <a:effectLst/>
                        </a:rPr>
                        <a:t>2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 u="none" strike="noStrike" dirty="0">
                          <a:effectLst/>
                        </a:rPr>
                        <a:t>Порушення платниками акцизного податку граничних термінів реєстрації </a:t>
                      </a:r>
                      <a:r>
                        <a:rPr lang="uk-UA" sz="1200" u="none" strike="noStrike" dirty="0" smtClean="0">
                          <a:effectLst/>
                        </a:rPr>
                        <a:t>АН/РК  в ЄРАН, </a:t>
                      </a:r>
                      <a:r>
                        <a:rPr lang="uk-UA" sz="1200" u="none" strike="noStrike" dirty="0">
                          <a:effectLst/>
                        </a:rPr>
                        <a:t>встановлених статтею 231 ПК України,</a:t>
                      </a:r>
                      <a:br>
                        <a:rPr lang="uk-UA" sz="1200" u="none" strike="noStrike" dirty="0">
                          <a:effectLst/>
                        </a:rPr>
                      </a:br>
                      <a:r>
                        <a:rPr lang="uk-UA" sz="1200" u="none" strike="noStrike" dirty="0" smtClean="0">
                          <a:effectLst/>
                        </a:rPr>
                        <a:t>від </a:t>
                      </a:r>
                      <a:r>
                        <a:rPr lang="uk-UA" sz="1100" u="none" strike="noStrike" dirty="0" smtClean="0">
                          <a:effectLst/>
                        </a:rPr>
                        <a:t>2 </a:t>
                      </a:r>
                      <a:r>
                        <a:rPr lang="uk-UA" sz="1100" u="none" strike="noStrike" dirty="0" err="1">
                          <a:effectLst/>
                        </a:rPr>
                        <a:t>відс</a:t>
                      </a:r>
                      <a:r>
                        <a:rPr lang="uk-UA" sz="1100" u="none" strike="noStrike" dirty="0">
                          <a:effectLst/>
                        </a:rPr>
                        <a:t>. </a:t>
                      </a:r>
                      <a:r>
                        <a:rPr lang="uk-UA" sz="1100" u="none" strike="noStrike" dirty="0" smtClean="0">
                          <a:effectLst/>
                        </a:rPr>
                        <a:t>до  </a:t>
                      </a:r>
                      <a:r>
                        <a:rPr lang="uk-UA" sz="1100" u="none" strike="noStrike" dirty="0">
                          <a:effectLst/>
                        </a:rPr>
                        <a:t>40 </a:t>
                      </a:r>
                      <a:r>
                        <a:rPr lang="uk-UA" sz="1100" u="none" strike="noStrike" dirty="0" err="1">
                          <a:effectLst/>
                        </a:rPr>
                        <a:t>відс</a:t>
                      </a:r>
                      <a:r>
                        <a:rPr lang="uk-UA" sz="1100" u="none" strike="noStrike" dirty="0">
                          <a:effectLst/>
                        </a:rPr>
                        <a:t>. (від 91 і більше </a:t>
                      </a:r>
                      <a:r>
                        <a:rPr lang="uk-UA" sz="1100" u="none" strike="noStrike" dirty="0" err="1">
                          <a:effectLst/>
                        </a:rPr>
                        <a:t>кал.днів</a:t>
                      </a:r>
                      <a:r>
                        <a:rPr lang="uk-UA" sz="1100" u="none" strike="noStrike" dirty="0">
                          <a:effectLst/>
                        </a:rPr>
                        <a:t>)  </a:t>
                      </a:r>
                      <a:br>
                        <a:rPr lang="uk-UA" sz="1100" u="none" strike="noStrike" dirty="0">
                          <a:effectLst/>
                        </a:rPr>
                      </a:br>
                      <a:r>
                        <a:rPr lang="uk-UA" sz="1200" u="none" strike="noStrike" dirty="0">
                          <a:effectLst/>
                        </a:rPr>
                        <a:t>від суми акцизного податку з відповідних обсягів пального зазначених у таких </a:t>
                      </a:r>
                      <a:r>
                        <a:rPr lang="uk-UA" sz="1200" u="none" strike="noStrike" dirty="0" smtClean="0">
                          <a:effectLst/>
                        </a:rPr>
                        <a:t>АН/РК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з 1 </a:t>
                      </a:r>
                      <a:r>
                        <a:rPr lang="ru-RU" sz="1200" u="none" strike="noStrike" dirty="0" err="1">
                          <a:effectLst/>
                        </a:rPr>
                        <a:t>жовтня</a:t>
                      </a:r>
                      <a:r>
                        <a:rPr lang="ru-RU" sz="1200" u="none" strike="noStrike" dirty="0">
                          <a:effectLst/>
                        </a:rPr>
                        <a:t> 2019 </a:t>
                      </a:r>
                      <a:r>
                        <a:rPr lang="ru-RU" sz="1200" u="none" strike="noStrike" dirty="0" smtClean="0">
                          <a:effectLst/>
                        </a:rPr>
                        <a:t>року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 anchor="ctr"/>
                </a:tc>
              </a:tr>
              <a:tr h="7838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ч. 1 п. 120 </a:t>
                      </a:r>
                      <a:r>
                        <a:rPr lang="ru-RU" sz="1200" u="none" strike="noStrike" baseline="30000">
                          <a:effectLst/>
                        </a:rPr>
                        <a:t>2</a:t>
                      </a:r>
                      <a:r>
                        <a:rPr lang="ru-RU" sz="1200" u="none" strike="noStrike">
                          <a:effectLst/>
                        </a:rPr>
                        <a:t>.2.  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ст. 120 </a:t>
                      </a:r>
                      <a:r>
                        <a:rPr lang="ru-RU" sz="1200" u="none" strike="noStrike" baseline="30000">
                          <a:effectLst/>
                        </a:rPr>
                        <a:t>2</a:t>
                      </a:r>
                      <a:r>
                        <a:rPr lang="ru-RU" sz="1200" u="none" strike="noStrike">
                          <a:effectLst/>
                        </a:rPr>
                        <a:t>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uk-UA" sz="1200" u="none" strike="noStrike" dirty="0">
                          <a:effectLst/>
                        </a:rPr>
                        <a:t>Відсутність з вини платника акцизного податку реєстрації </a:t>
                      </a:r>
                      <a:r>
                        <a:rPr lang="uk-UA" sz="1200" u="none" strike="noStrike" dirty="0" smtClean="0">
                          <a:effectLst/>
                        </a:rPr>
                        <a:t>АН в ЄРАН/ РК протягом </a:t>
                      </a:r>
                      <a:r>
                        <a:rPr lang="uk-UA" sz="1200" u="none" strike="noStrike" dirty="0">
                          <a:effectLst/>
                        </a:rPr>
                        <a:t>більш як 120 календарних днів після дати, на яку платник податку зобов'язаний скласти </a:t>
                      </a:r>
                      <a:r>
                        <a:rPr lang="uk-UA" sz="1200" u="none" strike="noStrike" dirty="0" smtClean="0">
                          <a:effectLst/>
                        </a:rPr>
                        <a:t>АН/РК, </a:t>
                      </a:r>
                      <a:r>
                        <a:rPr lang="uk-UA" sz="1200" u="none" strike="noStrike" dirty="0">
                          <a:effectLst/>
                        </a:rPr>
                        <a:t/>
                      </a:r>
                      <a:br>
                        <a:rPr lang="uk-UA" sz="1200" u="none" strike="noStrike" dirty="0">
                          <a:effectLst/>
                        </a:rPr>
                      </a:br>
                      <a:r>
                        <a:rPr lang="uk-UA" sz="1200" u="none" strike="noStrike" dirty="0" smtClean="0">
                          <a:effectLst/>
                        </a:rPr>
                        <a:t>тягне </a:t>
                      </a:r>
                      <a:r>
                        <a:rPr lang="uk-UA" sz="1200" u="none" strike="noStrike" dirty="0">
                          <a:effectLst/>
                        </a:rPr>
                        <a:t>за собою накладення штрафу в розмірі 50 відсотків суми акцизного податку з відповідних обсягів пального, на які платник податку зобов'язаний скласти таку акцизну накладну / розрахунок коригування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з 1 </a:t>
                      </a:r>
                      <a:r>
                        <a:rPr lang="ru-RU" sz="1200" u="none" strike="noStrike" dirty="0" err="1">
                          <a:effectLst/>
                        </a:rPr>
                        <a:t>жовтня</a:t>
                      </a:r>
                      <a:r>
                        <a:rPr lang="ru-RU" sz="1200" u="none" strike="noStrike" dirty="0">
                          <a:effectLst/>
                        </a:rPr>
                        <a:t> 2019 року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 anchor="ctr"/>
                </a:tc>
              </a:tr>
              <a:tr h="7633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ч. 2 п. 120 </a:t>
                      </a:r>
                      <a:r>
                        <a:rPr lang="ru-RU" sz="1200" u="none" strike="noStrike" baseline="30000" dirty="0">
                          <a:effectLst/>
                        </a:rPr>
                        <a:t>2</a:t>
                      </a:r>
                      <a:r>
                        <a:rPr lang="ru-RU" sz="1200" u="none" strike="noStrike" dirty="0">
                          <a:effectLst/>
                        </a:rPr>
                        <a:t>.2.  </a:t>
                      </a:r>
                      <a:br>
                        <a:rPr lang="ru-RU" sz="1200" u="none" strike="noStrike" dirty="0">
                          <a:effectLst/>
                        </a:rPr>
                      </a:br>
                      <a:r>
                        <a:rPr lang="ru-RU" sz="1200" u="none" strike="noStrike" dirty="0">
                          <a:effectLst/>
                        </a:rPr>
                        <a:t>ст. 120 </a:t>
                      </a:r>
                      <a:r>
                        <a:rPr lang="ru-RU" sz="1200" u="none" strike="noStrike" baseline="30000" dirty="0">
                          <a:effectLst/>
                        </a:rPr>
                        <a:t>2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 u="none" strike="noStrike" dirty="0">
                          <a:solidFill>
                            <a:srgbClr val="003399"/>
                          </a:solidFill>
                          <a:effectLst/>
                        </a:rPr>
                        <a:t>Відсутність з вини платника акцизного податку, який отримав пальне або спирт етиловий, реєстрації в </a:t>
                      </a:r>
                      <a:r>
                        <a:rPr lang="uk-UA" sz="1200" u="none" strike="noStrike" dirty="0" smtClean="0">
                          <a:solidFill>
                            <a:srgbClr val="003399"/>
                          </a:solidFill>
                          <a:effectLst/>
                        </a:rPr>
                        <a:t>ЄРАН другого </a:t>
                      </a:r>
                      <a:r>
                        <a:rPr lang="uk-UA" sz="1200" u="none" strike="noStrike" dirty="0">
                          <a:solidFill>
                            <a:srgbClr val="003399"/>
                          </a:solidFill>
                          <a:effectLst/>
                        </a:rPr>
                        <a:t>примірника </a:t>
                      </a:r>
                      <a:r>
                        <a:rPr lang="uk-UA" sz="1200" u="none" strike="noStrike" dirty="0" smtClean="0">
                          <a:solidFill>
                            <a:srgbClr val="003399"/>
                          </a:solidFill>
                          <a:effectLst/>
                        </a:rPr>
                        <a:t>АН/ </a:t>
                      </a:r>
                      <a:r>
                        <a:rPr lang="uk-UA" sz="1200" u="none" strike="noStrike" dirty="0">
                          <a:solidFill>
                            <a:srgbClr val="003399"/>
                          </a:solidFill>
                          <a:effectLst/>
                        </a:rPr>
                        <a:t>другого примірника </a:t>
                      </a:r>
                      <a:r>
                        <a:rPr lang="uk-UA" sz="1200" u="none" strike="noStrike" dirty="0" smtClean="0">
                          <a:solidFill>
                            <a:srgbClr val="003399"/>
                          </a:solidFill>
                          <a:effectLst/>
                        </a:rPr>
                        <a:t>РК протягом </a:t>
                      </a:r>
                      <a:r>
                        <a:rPr lang="uk-UA" sz="1200" u="none" strike="noStrike" dirty="0">
                          <a:solidFill>
                            <a:srgbClr val="003399"/>
                          </a:solidFill>
                          <a:effectLst/>
                        </a:rPr>
                        <a:t>більш як 120 календарних днів після граничного терміну реєстрації другого примірника </a:t>
                      </a:r>
                      <a:r>
                        <a:rPr lang="uk-UA" sz="1200" u="none" strike="noStrike" dirty="0" smtClean="0">
                          <a:solidFill>
                            <a:srgbClr val="003399"/>
                          </a:solidFill>
                          <a:effectLst/>
                        </a:rPr>
                        <a:t>АН/РК-</a:t>
                      </a:r>
                      <a:r>
                        <a:rPr lang="uk-UA" sz="1200" u="none" strike="noStrike" dirty="0">
                          <a:solidFill>
                            <a:srgbClr val="003399"/>
                          </a:solidFill>
                          <a:effectLst/>
                        </a:rPr>
                        <a:t/>
                      </a:r>
                      <a:br>
                        <a:rPr lang="uk-UA" sz="1200" u="none" strike="noStrike" dirty="0">
                          <a:solidFill>
                            <a:srgbClr val="003399"/>
                          </a:solidFill>
                          <a:effectLst/>
                        </a:rPr>
                      </a:br>
                      <a:r>
                        <a:rPr lang="uk-UA" sz="1200" u="none" strike="noStrike" dirty="0" smtClean="0">
                          <a:solidFill>
                            <a:srgbClr val="003399"/>
                          </a:solidFill>
                          <a:effectLst/>
                        </a:rPr>
                        <a:t>тягне </a:t>
                      </a:r>
                      <a:r>
                        <a:rPr lang="uk-UA" sz="1200" u="none" strike="noStrike" dirty="0">
                          <a:solidFill>
                            <a:srgbClr val="003399"/>
                          </a:solidFill>
                          <a:effectLst/>
                        </a:rPr>
                        <a:t>за собою накладення штрафу в розмірі 2 відсотків суми акцизного податку з відповідних обсягів пального або спирту етилового, зазначених у такій </a:t>
                      </a:r>
                      <a:r>
                        <a:rPr lang="uk-UA" sz="1200" u="none" strike="noStrike" dirty="0" smtClean="0">
                          <a:solidFill>
                            <a:srgbClr val="003399"/>
                          </a:solidFill>
                          <a:effectLst/>
                        </a:rPr>
                        <a:t>АН/РК</a:t>
                      </a:r>
                      <a:r>
                        <a:rPr lang="uk-UA" sz="1200" u="none" strike="noStrike" dirty="0" smtClean="0">
                          <a:effectLst/>
                        </a:rPr>
                        <a:t>.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з 1 </a:t>
                      </a:r>
                      <a:r>
                        <a:rPr lang="ru-RU" sz="1200" u="none" strike="noStrike" dirty="0" err="1">
                          <a:effectLst/>
                        </a:rPr>
                        <a:t>жовтня</a:t>
                      </a:r>
                      <a:r>
                        <a:rPr lang="ru-RU" sz="1200" u="none" strike="noStrike" dirty="0">
                          <a:effectLst/>
                        </a:rPr>
                        <a:t> 2019 </a:t>
                      </a:r>
                      <a:r>
                        <a:rPr lang="ru-RU" sz="1200" u="none" strike="noStrike" dirty="0" smtClean="0">
                          <a:effectLst/>
                        </a:rPr>
                        <a:t>року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(для </a:t>
                      </a:r>
                      <a:r>
                        <a:rPr lang="ru-RU" sz="1200" b="1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пального</a:t>
                      </a:r>
                      <a:r>
                        <a:rPr lang="ru-RU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та спирту </a:t>
                      </a:r>
                      <a:r>
                        <a:rPr lang="ru-RU" sz="1200" b="1" i="0" u="none" strike="noStrike" dirty="0" err="1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етилового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 anchor="ctr"/>
                </a:tc>
              </a:tr>
              <a:tr h="6452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п. 120 </a:t>
                      </a:r>
                      <a:r>
                        <a:rPr lang="ru-RU" sz="1200" u="none" strike="noStrike" baseline="30000">
                          <a:effectLst/>
                        </a:rPr>
                        <a:t>2</a:t>
                      </a:r>
                      <a:r>
                        <a:rPr lang="ru-RU" sz="1200" u="none" strike="noStrike">
                          <a:effectLst/>
                        </a:rPr>
                        <a:t>.3.  </a:t>
                      </a:r>
                      <a:br>
                        <a:rPr lang="ru-RU" sz="1200" u="none" strike="noStrike">
                          <a:effectLst/>
                        </a:rPr>
                      </a:br>
                      <a:r>
                        <a:rPr lang="ru-RU" sz="1200" u="none" strike="noStrike">
                          <a:effectLst/>
                        </a:rPr>
                        <a:t>ст. 120 </a:t>
                      </a:r>
                      <a:r>
                        <a:rPr lang="ru-RU" sz="1200" u="none" strike="noStrike" baseline="30000">
                          <a:effectLst/>
                        </a:rPr>
                        <a:t>2</a:t>
                      </a:r>
                      <a:r>
                        <a:rPr lang="ru-RU" sz="1200" u="none" strike="noStrike">
                          <a:effectLst/>
                        </a:rPr>
                        <a:t>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>
                          <a:effectLst/>
                        </a:rPr>
                        <a:t> Сума акцизного </a:t>
                      </a:r>
                      <a:r>
                        <a:rPr lang="ru-RU" sz="1200" u="none" strike="noStrike" dirty="0" err="1">
                          <a:effectLst/>
                        </a:rPr>
                        <a:t>податку</a:t>
                      </a:r>
                      <a:r>
                        <a:rPr lang="ru-RU" sz="1200" u="none" strike="noStrike" dirty="0">
                          <a:effectLst/>
                        </a:rPr>
                        <a:t> для </a:t>
                      </a:r>
                      <a:r>
                        <a:rPr lang="ru-RU" sz="1200" u="none" strike="noStrike" dirty="0" err="1">
                          <a:effectLst/>
                        </a:rPr>
                        <a:t>цілей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пунктів</a:t>
                      </a:r>
                      <a:r>
                        <a:rPr lang="ru-RU" sz="1200" u="none" strike="noStrike" dirty="0">
                          <a:effectLst/>
                        </a:rPr>
                        <a:t> 120 </a:t>
                      </a:r>
                      <a:r>
                        <a:rPr lang="ru-RU" sz="1200" u="none" strike="noStrike" baseline="30000" dirty="0">
                          <a:effectLst/>
                        </a:rPr>
                        <a:t>2</a:t>
                      </a:r>
                      <a:r>
                        <a:rPr lang="ru-RU" sz="1200" u="none" strike="noStrike" dirty="0">
                          <a:effectLst/>
                        </a:rPr>
                        <a:t>.1 і 120 </a:t>
                      </a:r>
                      <a:r>
                        <a:rPr lang="ru-RU" sz="1200" u="none" strike="noStrike" baseline="30000" dirty="0">
                          <a:effectLst/>
                        </a:rPr>
                        <a:t>2</a:t>
                      </a:r>
                      <a:r>
                        <a:rPr lang="ru-RU" sz="1200" u="none" strike="noStrike" dirty="0">
                          <a:effectLst/>
                        </a:rPr>
                        <a:t>.2 </a:t>
                      </a:r>
                      <a:r>
                        <a:rPr lang="ru-RU" sz="1200" u="none" strike="noStrike" dirty="0" err="1">
                          <a:effectLst/>
                        </a:rPr>
                        <a:t>цієї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статті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визначається</a:t>
                      </a:r>
                      <a:r>
                        <a:rPr lang="ru-RU" sz="1200" u="none" strike="noStrike" dirty="0">
                          <a:effectLst/>
                        </a:rPr>
                        <a:t> за </a:t>
                      </a:r>
                      <a:r>
                        <a:rPr lang="ru-RU" sz="1200" u="none" strike="noStrike" dirty="0" err="1">
                          <a:effectLst/>
                        </a:rPr>
                        <a:t>ставкою</a:t>
                      </a:r>
                      <a:r>
                        <a:rPr lang="ru-RU" sz="1200" u="none" strike="noStrike" dirty="0">
                          <a:effectLst/>
                        </a:rPr>
                        <a:t>, </a:t>
                      </a:r>
                      <a:r>
                        <a:rPr lang="ru-RU" sz="1200" u="none" strike="noStrike" dirty="0" err="1">
                          <a:effectLst/>
                        </a:rPr>
                        <a:t>що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встановлена</a:t>
                      </a:r>
                      <a:r>
                        <a:rPr lang="ru-RU" sz="1200" u="none" strike="noStrike" dirty="0">
                          <a:effectLst/>
                        </a:rPr>
                        <a:t> на дату </a:t>
                      </a:r>
                      <a:r>
                        <a:rPr lang="ru-RU" sz="1200" u="none" strike="noStrike" dirty="0" err="1">
                          <a:effectLst/>
                        </a:rPr>
                        <a:t>реалізації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пального</a:t>
                      </a:r>
                      <a:r>
                        <a:rPr lang="ru-RU" sz="1200" u="none" strike="noStrike" dirty="0">
                          <a:effectLst/>
                        </a:rPr>
                        <a:t>, та курсом </a:t>
                      </a:r>
                      <a:r>
                        <a:rPr lang="ru-RU" sz="1200" u="none" strike="noStrike" dirty="0" err="1">
                          <a:effectLst/>
                        </a:rPr>
                        <a:t>Національного</a:t>
                      </a:r>
                      <a:r>
                        <a:rPr lang="ru-RU" sz="1200" u="none" strike="noStrike" dirty="0">
                          <a:effectLst/>
                        </a:rPr>
                        <a:t> банку </a:t>
                      </a:r>
                      <a:r>
                        <a:rPr lang="ru-RU" sz="1200" u="none" strike="noStrike" dirty="0" err="1">
                          <a:effectLst/>
                        </a:rPr>
                        <a:t>України</a:t>
                      </a:r>
                      <a:r>
                        <a:rPr lang="ru-RU" sz="1200" u="none" strike="noStrike" dirty="0">
                          <a:effectLst/>
                        </a:rPr>
                        <a:t>, </a:t>
                      </a:r>
                      <a:r>
                        <a:rPr lang="ru-RU" sz="1200" u="none" strike="noStrike" dirty="0" err="1">
                          <a:effectLst/>
                        </a:rPr>
                        <a:t>що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діє</a:t>
                      </a:r>
                      <a:r>
                        <a:rPr lang="ru-RU" sz="1200" u="none" strike="noStrike" dirty="0">
                          <a:effectLst/>
                        </a:rPr>
                        <a:t> на перший день кварталу, в </a:t>
                      </a:r>
                      <a:r>
                        <a:rPr lang="ru-RU" sz="1200" u="none" strike="noStrike" dirty="0" err="1">
                          <a:effectLst/>
                        </a:rPr>
                        <a:t>якому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здійснюється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реалізація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пального</a:t>
                      </a:r>
                      <a:r>
                        <a:rPr lang="ru-RU" sz="1200" u="none" strike="noStrike" dirty="0">
                          <a:effectLst/>
                        </a:rPr>
                        <a:t>,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а для спирту </a:t>
                      </a:r>
                      <a:r>
                        <a:rPr lang="ru-RU" sz="1200" u="none" strike="noStrike" dirty="0" err="1">
                          <a:effectLst/>
                        </a:rPr>
                        <a:t>етилового</a:t>
                      </a:r>
                      <a:r>
                        <a:rPr lang="ru-RU" sz="1200" u="none" strike="noStrike" dirty="0">
                          <a:effectLst/>
                        </a:rPr>
                        <a:t> - за </a:t>
                      </a:r>
                      <a:r>
                        <a:rPr lang="ru-RU" sz="1200" u="none" strike="noStrike" dirty="0" err="1">
                          <a:effectLst/>
                        </a:rPr>
                        <a:t>ставкою</a:t>
                      </a:r>
                      <a:r>
                        <a:rPr lang="ru-RU" sz="1200" u="none" strike="noStrike" dirty="0">
                          <a:effectLst/>
                        </a:rPr>
                        <a:t>, </a:t>
                      </a:r>
                      <a:r>
                        <a:rPr lang="ru-RU" sz="1200" u="none" strike="noStrike" dirty="0" err="1">
                          <a:effectLst/>
                        </a:rPr>
                        <a:t>що</a:t>
                      </a:r>
                      <a:r>
                        <a:rPr lang="ru-RU" sz="1200" u="none" strike="noStrike" dirty="0">
                          <a:effectLst/>
                        </a:rPr>
                        <a:t> </a:t>
                      </a:r>
                      <a:r>
                        <a:rPr lang="ru-RU" sz="1200" u="none" strike="noStrike" dirty="0" err="1">
                          <a:effectLst/>
                        </a:rPr>
                        <a:t>встановлена</a:t>
                      </a:r>
                      <a:r>
                        <a:rPr lang="ru-RU" sz="1200" u="none" strike="noStrike" dirty="0">
                          <a:effectLst/>
                        </a:rPr>
                        <a:t> на дату </a:t>
                      </a:r>
                      <a:r>
                        <a:rPr lang="ru-RU" sz="1200" u="none" strike="noStrike" dirty="0" err="1">
                          <a:effectLst/>
                        </a:rPr>
                        <a:t>реалізації</a:t>
                      </a:r>
                      <a:r>
                        <a:rPr lang="ru-RU" sz="1200" u="none" strike="noStrike" dirty="0">
                          <a:effectLst/>
                        </a:rPr>
                        <a:t> спирту </a:t>
                      </a:r>
                      <a:r>
                        <a:rPr lang="ru-RU" sz="1200" u="none" strike="noStrike" dirty="0" err="1">
                          <a:effectLst/>
                        </a:rPr>
                        <a:t>етилового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1" marR="6831" marT="5123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9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785" y="51470"/>
            <a:ext cx="8856983" cy="533400"/>
          </a:xfrm>
        </p:spPr>
        <p:txBody>
          <a:bodyPr>
            <a:noAutofit/>
          </a:bodyPr>
          <a:lstStyle/>
          <a:p>
            <a:r>
              <a:rPr lang="uk-UA" sz="1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Видача та погашення податкового векселя при Реалізації та імпорту авіаційного палива за ставкою без коефіцієнта 10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1629063" y="676158"/>
            <a:ext cx="3769039" cy="368507"/>
            <a:chOff x="3682902" y="2357967"/>
            <a:chExt cx="4254499" cy="609395"/>
          </a:xfrm>
        </p:grpSpPr>
        <p:sp>
          <p:nvSpPr>
            <p:cNvPr id="7" name="Полилиния 6"/>
            <p:cNvSpPr/>
            <p:nvPr/>
          </p:nvSpPr>
          <p:spPr>
            <a:xfrm>
              <a:off x="4298429" y="2357967"/>
              <a:ext cx="2860236" cy="279399"/>
            </a:xfrm>
            <a:custGeom>
              <a:avLst/>
              <a:gdLst>
                <a:gd name="connsiteX0" fmla="*/ 0 w 4241800"/>
                <a:gd name="connsiteY0" fmla="*/ 0 h 279399"/>
                <a:gd name="connsiteX1" fmla="*/ 4241800 w 4241800"/>
                <a:gd name="connsiteY1" fmla="*/ 0 h 279399"/>
                <a:gd name="connsiteX2" fmla="*/ 4241800 w 4241800"/>
                <a:gd name="connsiteY2" fmla="*/ 279399 h 279399"/>
                <a:gd name="connsiteX3" fmla="*/ 0 w 4241800"/>
                <a:gd name="connsiteY3" fmla="*/ 279399 h 279399"/>
                <a:gd name="connsiteX4" fmla="*/ 0 w 4241800"/>
                <a:gd name="connsiteY4" fmla="*/ 0 h 279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41800" h="279399">
                  <a:moveTo>
                    <a:pt x="0" y="0"/>
                  </a:moveTo>
                  <a:lnTo>
                    <a:pt x="4241800" y="0"/>
                  </a:lnTo>
                  <a:lnTo>
                    <a:pt x="4241800" y="279399"/>
                  </a:lnTo>
                  <a:lnTo>
                    <a:pt x="0" y="27939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algn="ctr" defTabSz="4333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Видається вексель</a:t>
              </a: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803801" y="2631272"/>
              <a:ext cx="2133600" cy="307339"/>
            </a:xfrm>
            <a:custGeom>
              <a:avLst/>
              <a:gdLst>
                <a:gd name="connsiteX0" fmla="*/ 0 w 2120900"/>
                <a:gd name="connsiteY0" fmla="*/ 0 h 586739"/>
                <a:gd name="connsiteX1" fmla="*/ 2120900 w 2120900"/>
                <a:gd name="connsiteY1" fmla="*/ 0 h 586739"/>
                <a:gd name="connsiteX2" fmla="*/ 2120900 w 2120900"/>
                <a:gd name="connsiteY2" fmla="*/ 586739 h 586739"/>
                <a:gd name="connsiteX3" fmla="*/ 0 w 2120900"/>
                <a:gd name="connsiteY3" fmla="*/ 586739 h 586739"/>
                <a:gd name="connsiteX4" fmla="*/ 0 w 2120900"/>
                <a:gd name="connsiteY4" fmla="*/ 0 h 586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0900" h="586739">
                  <a:moveTo>
                    <a:pt x="0" y="0"/>
                  </a:moveTo>
                  <a:lnTo>
                    <a:pt x="2120900" y="0"/>
                  </a:lnTo>
                  <a:lnTo>
                    <a:pt x="2120900" y="586739"/>
                  </a:lnTo>
                  <a:lnTo>
                    <a:pt x="0" y="5867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algn="ctr" defTabSz="9001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900" b="1" dirty="0"/>
                <a:t>Виробник</a:t>
              </a:r>
              <a:r>
                <a:rPr lang="uk-UA" sz="900" dirty="0"/>
                <a:t> (2 прим.)</a:t>
              </a: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3682902" y="2660023"/>
              <a:ext cx="2120900" cy="307339"/>
            </a:xfrm>
            <a:custGeom>
              <a:avLst/>
              <a:gdLst>
                <a:gd name="connsiteX0" fmla="*/ 0 w 2120900"/>
                <a:gd name="connsiteY0" fmla="*/ 0 h 586739"/>
                <a:gd name="connsiteX1" fmla="*/ 2120900 w 2120900"/>
                <a:gd name="connsiteY1" fmla="*/ 0 h 586739"/>
                <a:gd name="connsiteX2" fmla="*/ 2120900 w 2120900"/>
                <a:gd name="connsiteY2" fmla="*/ 586739 h 586739"/>
                <a:gd name="connsiteX3" fmla="*/ 0 w 2120900"/>
                <a:gd name="connsiteY3" fmla="*/ 586739 h 586739"/>
                <a:gd name="connsiteX4" fmla="*/ 0 w 2120900"/>
                <a:gd name="connsiteY4" fmla="*/ 0 h 586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0900" h="586739">
                  <a:moveTo>
                    <a:pt x="0" y="0"/>
                  </a:moveTo>
                  <a:lnTo>
                    <a:pt x="2120900" y="0"/>
                  </a:lnTo>
                  <a:lnTo>
                    <a:pt x="2120900" y="586739"/>
                  </a:lnTo>
                  <a:lnTo>
                    <a:pt x="0" y="5867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algn="ctr" defTabSz="90011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100" b="1" dirty="0"/>
                <a:t>Імпортер</a:t>
              </a:r>
              <a:r>
                <a:rPr lang="uk-UA" sz="1100" dirty="0"/>
                <a:t> (3 прим.)</a:t>
              </a:r>
            </a:p>
          </p:txBody>
        </p:sp>
      </p:grpSp>
      <p:cxnSp>
        <p:nvCxnSpPr>
          <p:cNvPr id="50" name="Прямая со стрелкой 49"/>
          <p:cNvCxnSpPr/>
          <p:nvPr/>
        </p:nvCxnSpPr>
        <p:spPr>
          <a:xfrm>
            <a:off x="5034464" y="1409347"/>
            <a:ext cx="426549" cy="38443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4" name="Группа 63"/>
          <p:cNvGrpSpPr/>
          <p:nvPr/>
        </p:nvGrpSpPr>
        <p:grpSpPr>
          <a:xfrm>
            <a:off x="251520" y="1041772"/>
            <a:ext cx="8712967" cy="4037228"/>
            <a:chOff x="1409220" y="1891847"/>
            <a:chExt cx="9288942" cy="4711815"/>
          </a:xfrm>
        </p:grpSpPr>
        <p:sp>
          <p:nvSpPr>
            <p:cNvPr id="65" name="Полилиния 64"/>
            <p:cNvSpPr/>
            <p:nvPr/>
          </p:nvSpPr>
          <p:spPr>
            <a:xfrm>
              <a:off x="9873615" y="3589163"/>
              <a:ext cx="91440" cy="3706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37065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6" name="Полилиния 65"/>
            <p:cNvSpPr/>
            <p:nvPr/>
          </p:nvSpPr>
          <p:spPr>
            <a:xfrm>
              <a:off x="6804025" y="2701119"/>
              <a:ext cx="3115310" cy="3706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52587"/>
                  </a:lnTo>
                  <a:lnTo>
                    <a:pt x="3115310" y="252587"/>
                  </a:lnTo>
                  <a:lnTo>
                    <a:pt x="3115310" y="3706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7" name="Полилиния 66"/>
            <p:cNvSpPr/>
            <p:nvPr/>
          </p:nvSpPr>
          <p:spPr>
            <a:xfrm>
              <a:off x="7582852" y="3589163"/>
              <a:ext cx="778827" cy="3706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52587"/>
                  </a:lnTo>
                  <a:lnTo>
                    <a:pt x="778827" y="252587"/>
                  </a:lnTo>
                  <a:lnTo>
                    <a:pt x="778827" y="37065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8" name="Полилиния 67"/>
            <p:cNvSpPr/>
            <p:nvPr/>
          </p:nvSpPr>
          <p:spPr>
            <a:xfrm>
              <a:off x="6804025" y="3589163"/>
              <a:ext cx="778827" cy="3706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778827" y="0"/>
                  </a:moveTo>
                  <a:lnTo>
                    <a:pt x="778827" y="252587"/>
                  </a:lnTo>
                  <a:lnTo>
                    <a:pt x="0" y="252587"/>
                  </a:lnTo>
                  <a:lnTo>
                    <a:pt x="0" y="37065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9" name="Полилиния 68"/>
            <p:cNvSpPr/>
            <p:nvPr/>
          </p:nvSpPr>
          <p:spPr>
            <a:xfrm>
              <a:off x="6804025" y="2701119"/>
              <a:ext cx="778827" cy="3706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52587"/>
                  </a:lnTo>
                  <a:lnTo>
                    <a:pt x="778827" y="252587"/>
                  </a:lnTo>
                  <a:lnTo>
                    <a:pt x="778827" y="3706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0" name="Полилиния 69"/>
            <p:cNvSpPr/>
            <p:nvPr/>
          </p:nvSpPr>
          <p:spPr>
            <a:xfrm>
              <a:off x="5246370" y="4769086"/>
              <a:ext cx="1557655" cy="3706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52587"/>
                  </a:lnTo>
                  <a:lnTo>
                    <a:pt x="1557655" y="252587"/>
                  </a:lnTo>
                  <a:lnTo>
                    <a:pt x="1557655" y="37065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1" name="Полилиния 70"/>
            <p:cNvSpPr/>
            <p:nvPr/>
          </p:nvSpPr>
          <p:spPr>
            <a:xfrm>
              <a:off x="5200649" y="4769086"/>
              <a:ext cx="91440" cy="3706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37065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2" name="Полилиния 71"/>
            <p:cNvSpPr/>
            <p:nvPr/>
          </p:nvSpPr>
          <p:spPr>
            <a:xfrm>
              <a:off x="3688714" y="4769086"/>
              <a:ext cx="1557655" cy="3706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557655" y="0"/>
                  </a:moveTo>
                  <a:lnTo>
                    <a:pt x="1557655" y="252587"/>
                  </a:lnTo>
                  <a:lnTo>
                    <a:pt x="0" y="252587"/>
                  </a:lnTo>
                  <a:lnTo>
                    <a:pt x="0" y="37065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3" name="Полилиния 72"/>
            <p:cNvSpPr/>
            <p:nvPr/>
          </p:nvSpPr>
          <p:spPr>
            <a:xfrm>
              <a:off x="3688714" y="3589163"/>
              <a:ext cx="1557655" cy="3706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52587"/>
                  </a:lnTo>
                  <a:lnTo>
                    <a:pt x="1557655" y="252587"/>
                  </a:lnTo>
                  <a:lnTo>
                    <a:pt x="1557655" y="37065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4" name="Полилиния 73"/>
            <p:cNvSpPr/>
            <p:nvPr/>
          </p:nvSpPr>
          <p:spPr>
            <a:xfrm>
              <a:off x="2085339" y="4769086"/>
              <a:ext cx="91440" cy="3706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37065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5" name="Полилиния 74"/>
            <p:cNvSpPr/>
            <p:nvPr/>
          </p:nvSpPr>
          <p:spPr>
            <a:xfrm>
              <a:off x="2131059" y="3589163"/>
              <a:ext cx="1557655" cy="3706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557655" y="0"/>
                  </a:moveTo>
                  <a:lnTo>
                    <a:pt x="1557655" y="252587"/>
                  </a:lnTo>
                  <a:lnTo>
                    <a:pt x="0" y="252587"/>
                  </a:lnTo>
                  <a:lnTo>
                    <a:pt x="0" y="37065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6" name="Полилиния 75"/>
            <p:cNvSpPr/>
            <p:nvPr/>
          </p:nvSpPr>
          <p:spPr>
            <a:xfrm>
              <a:off x="3688714" y="2701119"/>
              <a:ext cx="3115310" cy="37065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115310" y="0"/>
                  </a:moveTo>
                  <a:lnTo>
                    <a:pt x="3115310" y="252587"/>
                  </a:lnTo>
                  <a:lnTo>
                    <a:pt x="0" y="252587"/>
                  </a:lnTo>
                  <a:lnTo>
                    <a:pt x="0" y="3706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7" name="Скругленный прямоугольник 76"/>
            <p:cNvSpPr/>
            <p:nvPr/>
          </p:nvSpPr>
          <p:spPr>
            <a:xfrm>
              <a:off x="1409220" y="1983456"/>
              <a:ext cx="1274445" cy="80927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8" name="Полилиния 77"/>
            <p:cNvSpPr/>
            <p:nvPr/>
          </p:nvSpPr>
          <p:spPr>
            <a:xfrm>
              <a:off x="1550825" y="2117981"/>
              <a:ext cx="1274445" cy="809272"/>
            </a:xfrm>
            <a:custGeom>
              <a:avLst/>
              <a:gdLst>
                <a:gd name="connsiteX0" fmla="*/ 0 w 1274445"/>
                <a:gd name="connsiteY0" fmla="*/ 80927 h 809272"/>
                <a:gd name="connsiteX1" fmla="*/ 80927 w 1274445"/>
                <a:gd name="connsiteY1" fmla="*/ 0 h 809272"/>
                <a:gd name="connsiteX2" fmla="*/ 1193518 w 1274445"/>
                <a:gd name="connsiteY2" fmla="*/ 0 h 809272"/>
                <a:gd name="connsiteX3" fmla="*/ 1274445 w 1274445"/>
                <a:gd name="connsiteY3" fmla="*/ 80927 h 809272"/>
                <a:gd name="connsiteX4" fmla="*/ 1274445 w 1274445"/>
                <a:gd name="connsiteY4" fmla="*/ 728345 h 809272"/>
                <a:gd name="connsiteX5" fmla="*/ 1193518 w 1274445"/>
                <a:gd name="connsiteY5" fmla="*/ 809272 h 809272"/>
                <a:gd name="connsiteX6" fmla="*/ 80927 w 1274445"/>
                <a:gd name="connsiteY6" fmla="*/ 809272 h 809272"/>
                <a:gd name="connsiteX7" fmla="*/ 0 w 1274445"/>
                <a:gd name="connsiteY7" fmla="*/ 728345 h 809272"/>
                <a:gd name="connsiteX8" fmla="*/ 0 w 1274445"/>
                <a:gd name="connsiteY8" fmla="*/ 80927 h 809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4445" h="809272">
                  <a:moveTo>
                    <a:pt x="0" y="80927"/>
                  </a:moveTo>
                  <a:cubicBezTo>
                    <a:pt x="0" y="36232"/>
                    <a:pt x="36232" y="0"/>
                    <a:pt x="80927" y="0"/>
                  </a:cubicBezTo>
                  <a:lnTo>
                    <a:pt x="1193518" y="0"/>
                  </a:lnTo>
                  <a:cubicBezTo>
                    <a:pt x="1238213" y="0"/>
                    <a:pt x="1274445" y="36232"/>
                    <a:pt x="1274445" y="80927"/>
                  </a:cubicBezTo>
                  <a:lnTo>
                    <a:pt x="1274445" y="728345"/>
                  </a:lnTo>
                  <a:cubicBezTo>
                    <a:pt x="1274445" y="773040"/>
                    <a:pt x="1238213" y="809272"/>
                    <a:pt x="1193518" y="809272"/>
                  </a:cubicBezTo>
                  <a:lnTo>
                    <a:pt x="80927" y="809272"/>
                  </a:lnTo>
                  <a:cubicBezTo>
                    <a:pt x="36232" y="809272"/>
                    <a:pt x="0" y="773040"/>
                    <a:pt x="0" y="728345"/>
                  </a:cubicBezTo>
                  <a:lnTo>
                    <a:pt x="0" y="8092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993" tIns="57993" rIns="57993" bIns="57993" numCol="1" spcCol="1270" anchor="ctr" anchorCtr="0">
              <a:noAutofit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Контролюючий орган за місцем митного оформлення</a:t>
              </a:r>
            </a:p>
          </p:txBody>
        </p:sp>
        <p:sp>
          <p:nvSpPr>
            <p:cNvPr id="79" name="Скругленный прямоугольник 78"/>
            <p:cNvSpPr/>
            <p:nvPr/>
          </p:nvSpPr>
          <p:spPr>
            <a:xfrm>
              <a:off x="6166802" y="1891847"/>
              <a:ext cx="1274445" cy="80927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0" name="Полилиния 79"/>
            <p:cNvSpPr/>
            <p:nvPr/>
          </p:nvSpPr>
          <p:spPr>
            <a:xfrm>
              <a:off x="6325866" y="2039962"/>
              <a:ext cx="1274445" cy="809272"/>
            </a:xfrm>
            <a:custGeom>
              <a:avLst/>
              <a:gdLst>
                <a:gd name="connsiteX0" fmla="*/ 0 w 1274445"/>
                <a:gd name="connsiteY0" fmla="*/ 80927 h 809272"/>
                <a:gd name="connsiteX1" fmla="*/ 80927 w 1274445"/>
                <a:gd name="connsiteY1" fmla="*/ 0 h 809272"/>
                <a:gd name="connsiteX2" fmla="*/ 1193518 w 1274445"/>
                <a:gd name="connsiteY2" fmla="*/ 0 h 809272"/>
                <a:gd name="connsiteX3" fmla="*/ 1274445 w 1274445"/>
                <a:gd name="connsiteY3" fmla="*/ 80927 h 809272"/>
                <a:gd name="connsiteX4" fmla="*/ 1274445 w 1274445"/>
                <a:gd name="connsiteY4" fmla="*/ 728345 h 809272"/>
                <a:gd name="connsiteX5" fmla="*/ 1193518 w 1274445"/>
                <a:gd name="connsiteY5" fmla="*/ 809272 h 809272"/>
                <a:gd name="connsiteX6" fmla="*/ 80927 w 1274445"/>
                <a:gd name="connsiteY6" fmla="*/ 809272 h 809272"/>
                <a:gd name="connsiteX7" fmla="*/ 0 w 1274445"/>
                <a:gd name="connsiteY7" fmla="*/ 728345 h 809272"/>
                <a:gd name="connsiteX8" fmla="*/ 0 w 1274445"/>
                <a:gd name="connsiteY8" fmla="*/ 80927 h 809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4445" h="809272">
                  <a:moveTo>
                    <a:pt x="0" y="80927"/>
                  </a:moveTo>
                  <a:cubicBezTo>
                    <a:pt x="0" y="36232"/>
                    <a:pt x="36232" y="0"/>
                    <a:pt x="80927" y="0"/>
                  </a:cubicBezTo>
                  <a:lnTo>
                    <a:pt x="1193518" y="0"/>
                  </a:lnTo>
                  <a:cubicBezTo>
                    <a:pt x="1238213" y="0"/>
                    <a:pt x="1274445" y="36232"/>
                    <a:pt x="1274445" y="80927"/>
                  </a:cubicBezTo>
                  <a:lnTo>
                    <a:pt x="1274445" y="728345"/>
                  </a:lnTo>
                  <a:cubicBezTo>
                    <a:pt x="1274445" y="773040"/>
                    <a:pt x="1238213" y="809272"/>
                    <a:pt x="1193518" y="809272"/>
                  </a:cubicBezTo>
                  <a:lnTo>
                    <a:pt x="80927" y="809272"/>
                  </a:lnTo>
                  <a:cubicBezTo>
                    <a:pt x="36232" y="809272"/>
                    <a:pt x="0" y="773040"/>
                    <a:pt x="0" y="728345"/>
                  </a:cubicBezTo>
                  <a:lnTo>
                    <a:pt x="0" y="8092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993" tIns="57993" rIns="57993" bIns="57993" numCol="1" spcCol="1270" anchor="ctr" anchorCtr="0">
              <a:noAutofit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Контролюючий орган за місцем знаходження</a:t>
              </a:r>
            </a:p>
          </p:txBody>
        </p:sp>
        <p:sp>
          <p:nvSpPr>
            <p:cNvPr id="81" name="Скругленный прямоугольник 80"/>
            <p:cNvSpPr/>
            <p:nvPr/>
          </p:nvSpPr>
          <p:spPr>
            <a:xfrm>
              <a:off x="3051492" y="3071770"/>
              <a:ext cx="1274445" cy="51739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Полилиния 81"/>
            <p:cNvSpPr/>
            <p:nvPr/>
          </p:nvSpPr>
          <p:spPr>
            <a:xfrm>
              <a:off x="3193097" y="3206295"/>
              <a:ext cx="1274445" cy="517392"/>
            </a:xfrm>
            <a:custGeom>
              <a:avLst/>
              <a:gdLst>
                <a:gd name="connsiteX0" fmla="*/ 0 w 1274445"/>
                <a:gd name="connsiteY0" fmla="*/ 51739 h 517392"/>
                <a:gd name="connsiteX1" fmla="*/ 51739 w 1274445"/>
                <a:gd name="connsiteY1" fmla="*/ 0 h 517392"/>
                <a:gd name="connsiteX2" fmla="*/ 1222706 w 1274445"/>
                <a:gd name="connsiteY2" fmla="*/ 0 h 517392"/>
                <a:gd name="connsiteX3" fmla="*/ 1274445 w 1274445"/>
                <a:gd name="connsiteY3" fmla="*/ 51739 h 517392"/>
                <a:gd name="connsiteX4" fmla="*/ 1274445 w 1274445"/>
                <a:gd name="connsiteY4" fmla="*/ 465653 h 517392"/>
                <a:gd name="connsiteX5" fmla="*/ 1222706 w 1274445"/>
                <a:gd name="connsiteY5" fmla="*/ 517392 h 517392"/>
                <a:gd name="connsiteX6" fmla="*/ 51739 w 1274445"/>
                <a:gd name="connsiteY6" fmla="*/ 517392 h 517392"/>
                <a:gd name="connsiteX7" fmla="*/ 0 w 1274445"/>
                <a:gd name="connsiteY7" fmla="*/ 465653 h 517392"/>
                <a:gd name="connsiteX8" fmla="*/ 0 w 1274445"/>
                <a:gd name="connsiteY8" fmla="*/ 51739 h 517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4445" h="517392">
                  <a:moveTo>
                    <a:pt x="0" y="51739"/>
                  </a:moveTo>
                  <a:cubicBezTo>
                    <a:pt x="0" y="23164"/>
                    <a:pt x="23164" y="0"/>
                    <a:pt x="51739" y="0"/>
                  </a:cubicBezTo>
                  <a:lnTo>
                    <a:pt x="1222706" y="0"/>
                  </a:lnTo>
                  <a:cubicBezTo>
                    <a:pt x="1251281" y="0"/>
                    <a:pt x="1274445" y="23164"/>
                    <a:pt x="1274445" y="51739"/>
                  </a:cubicBezTo>
                  <a:lnTo>
                    <a:pt x="1274445" y="465653"/>
                  </a:lnTo>
                  <a:cubicBezTo>
                    <a:pt x="1274445" y="494228"/>
                    <a:pt x="1251281" y="517392"/>
                    <a:pt x="1222706" y="517392"/>
                  </a:cubicBezTo>
                  <a:lnTo>
                    <a:pt x="51739" y="517392"/>
                  </a:lnTo>
                  <a:cubicBezTo>
                    <a:pt x="23164" y="517392"/>
                    <a:pt x="0" y="494228"/>
                    <a:pt x="0" y="465653"/>
                  </a:cubicBezTo>
                  <a:lnTo>
                    <a:pt x="0" y="5173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444" tIns="49444" rIns="49444" bIns="49444" numCol="1" spcCol="1270" anchor="ctr" anchorCtr="0">
              <a:noAutofit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Цільове використання</a:t>
              </a:r>
            </a:p>
          </p:txBody>
        </p:sp>
        <p:sp>
          <p:nvSpPr>
            <p:cNvPr id="83" name="Скругленный прямоугольник 82"/>
            <p:cNvSpPr/>
            <p:nvPr/>
          </p:nvSpPr>
          <p:spPr>
            <a:xfrm>
              <a:off x="1493837" y="3959814"/>
              <a:ext cx="1416049" cy="80927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4" name="Полилиния 83"/>
            <p:cNvSpPr/>
            <p:nvPr/>
          </p:nvSpPr>
          <p:spPr>
            <a:xfrm>
              <a:off x="1635442" y="4094337"/>
              <a:ext cx="1416049" cy="809272"/>
            </a:xfrm>
            <a:custGeom>
              <a:avLst/>
              <a:gdLst>
                <a:gd name="connsiteX0" fmla="*/ 0 w 1274445"/>
                <a:gd name="connsiteY0" fmla="*/ 80927 h 809272"/>
                <a:gd name="connsiteX1" fmla="*/ 80927 w 1274445"/>
                <a:gd name="connsiteY1" fmla="*/ 0 h 809272"/>
                <a:gd name="connsiteX2" fmla="*/ 1193518 w 1274445"/>
                <a:gd name="connsiteY2" fmla="*/ 0 h 809272"/>
                <a:gd name="connsiteX3" fmla="*/ 1274445 w 1274445"/>
                <a:gd name="connsiteY3" fmla="*/ 80927 h 809272"/>
                <a:gd name="connsiteX4" fmla="*/ 1274445 w 1274445"/>
                <a:gd name="connsiteY4" fmla="*/ 728345 h 809272"/>
                <a:gd name="connsiteX5" fmla="*/ 1193518 w 1274445"/>
                <a:gd name="connsiteY5" fmla="*/ 809272 h 809272"/>
                <a:gd name="connsiteX6" fmla="*/ 80927 w 1274445"/>
                <a:gd name="connsiteY6" fmla="*/ 809272 h 809272"/>
                <a:gd name="connsiteX7" fmla="*/ 0 w 1274445"/>
                <a:gd name="connsiteY7" fmla="*/ 728345 h 809272"/>
                <a:gd name="connsiteX8" fmla="*/ 0 w 1274445"/>
                <a:gd name="connsiteY8" fmla="*/ 80927 h 809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4445" h="809272">
                  <a:moveTo>
                    <a:pt x="0" y="80927"/>
                  </a:moveTo>
                  <a:cubicBezTo>
                    <a:pt x="0" y="36232"/>
                    <a:pt x="36232" y="0"/>
                    <a:pt x="80927" y="0"/>
                  </a:cubicBezTo>
                  <a:lnTo>
                    <a:pt x="1193518" y="0"/>
                  </a:lnTo>
                  <a:cubicBezTo>
                    <a:pt x="1238213" y="0"/>
                    <a:pt x="1274445" y="36232"/>
                    <a:pt x="1274445" y="80927"/>
                  </a:cubicBezTo>
                  <a:lnTo>
                    <a:pt x="1274445" y="728345"/>
                  </a:lnTo>
                  <a:cubicBezTo>
                    <a:pt x="1274445" y="773040"/>
                    <a:pt x="1238213" y="809272"/>
                    <a:pt x="1193518" y="809272"/>
                  </a:cubicBezTo>
                  <a:lnTo>
                    <a:pt x="80927" y="809272"/>
                  </a:lnTo>
                  <a:cubicBezTo>
                    <a:pt x="36232" y="809272"/>
                    <a:pt x="0" y="773040"/>
                    <a:pt x="0" y="728345"/>
                  </a:cubicBezTo>
                  <a:lnTo>
                    <a:pt x="0" y="8092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993" tIns="57993" rIns="57993" bIns="57993" numCol="1" spcCol="1270" anchor="ctr" anchorCtr="0">
              <a:noAutofit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Автоматичне погашення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Реєстрація АН в ЄРАН де </a:t>
              </a:r>
              <a:r>
                <a:rPr lang="uk-UA" sz="9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відвантажувач</a:t>
              </a:r>
              <a:r>
                <a:rPr lang="uk-UA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5" name="Скругленный прямоугольник 84"/>
            <p:cNvSpPr/>
            <p:nvPr/>
          </p:nvSpPr>
          <p:spPr>
            <a:xfrm>
              <a:off x="1493837" y="5139737"/>
              <a:ext cx="1274445" cy="13294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6" name="Полилиния 85"/>
            <p:cNvSpPr/>
            <p:nvPr/>
          </p:nvSpPr>
          <p:spPr>
            <a:xfrm>
              <a:off x="1493837" y="5274262"/>
              <a:ext cx="1699260" cy="1329400"/>
            </a:xfrm>
            <a:custGeom>
              <a:avLst/>
              <a:gdLst>
                <a:gd name="connsiteX0" fmla="*/ 0 w 1274445"/>
                <a:gd name="connsiteY0" fmla="*/ 127445 h 1329400"/>
                <a:gd name="connsiteX1" fmla="*/ 127445 w 1274445"/>
                <a:gd name="connsiteY1" fmla="*/ 0 h 1329400"/>
                <a:gd name="connsiteX2" fmla="*/ 1147001 w 1274445"/>
                <a:gd name="connsiteY2" fmla="*/ 0 h 1329400"/>
                <a:gd name="connsiteX3" fmla="*/ 1274446 w 1274445"/>
                <a:gd name="connsiteY3" fmla="*/ 127445 h 1329400"/>
                <a:gd name="connsiteX4" fmla="*/ 1274445 w 1274445"/>
                <a:gd name="connsiteY4" fmla="*/ 1201956 h 1329400"/>
                <a:gd name="connsiteX5" fmla="*/ 1147000 w 1274445"/>
                <a:gd name="connsiteY5" fmla="*/ 1329401 h 1329400"/>
                <a:gd name="connsiteX6" fmla="*/ 127445 w 1274445"/>
                <a:gd name="connsiteY6" fmla="*/ 1329400 h 1329400"/>
                <a:gd name="connsiteX7" fmla="*/ 0 w 1274445"/>
                <a:gd name="connsiteY7" fmla="*/ 1201955 h 1329400"/>
                <a:gd name="connsiteX8" fmla="*/ 0 w 1274445"/>
                <a:gd name="connsiteY8" fmla="*/ 127445 h 13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4445" h="1329400">
                  <a:moveTo>
                    <a:pt x="0" y="127445"/>
                  </a:moveTo>
                  <a:cubicBezTo>
                    <a:pt x="0" y="57059"/>
                    <a:pt x="57059" y="0"/>
                    <a:pt x="127445" y="0"/>
                  </a:cubicBezTo>
                  <a:lnTo>
                    <a:pt x="1147001" y="0"/>
                  </a:lnTo>
                  <a:cubicBezTo>
                    <a:pt x="1217387" y="0"/>
                    <a:pt x="1274446" y="57059"/>
                    <a:pt x="1274446" y="127445"/>
                  </a:cubicBezTo>
                  <a:cubicBezTo>
                    <a:pt x="1274446" y="485615"/>
                    <a:pt x="1274445" y="843786"/>
                    <a:pt x="1274445" y="1201956"/>
                  </a:cubicBezTo>
                  <a:cubicBezTo>
                    <a:pt x="1274445" y="1272342"/>
                    <a:pt x="1217386" y="1329401"/>
                    <a:pt x="1147000" y="1329401"/>
                  </a:cubicBezTo>
                  <a:lnTo>
                    <a:pt x="127445" y="1329400"/>
                  </a:lnTo>
                  <a:cubicBezTo>
                    <a:pt x="57059" y="1329400"/>
                    <a:pt x="0" y="1272341"/>
                    <a:pt x="0" y="1201955"/>
                  </a:cubicBezTo>
                  <a:lnTo>
                    <a:pt x="0" y="127445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617" tIns="71617" rIns="71617" bIns="71617" numCol="1" spcCol="1270" anchor="ctr" anchorCtr="0">
              <a:noAutofit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суб’єктами * господарювання, які здійснюють авіапаливозабезпечення згідно з чинним сертифікатом на здійснення наземного обслуговування</a:t>
              </a:r>
            </a:p>
          </p:txBody>
        </p:sp>
        <p:sp>
          <p:nvSpPr>
            <p:cNvPr id="87" name="Скругленный прямоугольник 86"/>
            <p:cNvSpPr/>
            <p:nvPr/>
          </p:nvSpPr>
          <p:spPr>
            <a:xfrm>
              <a:off x="4467543" y="3959814"/>
              <a:ext cx="1416050" cy="80927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8" name="Полилиния 87"/>
            <p:cNvSpPr/>
            <p:nvPr/>
          </p:nvSpPr>
          <p:spPr>
            <a:xfrm>
              <a:off x="4609147" y="4094337"/>
              <a:ext cx="1416049" cy="809272"/>
            </a:xfrm>
            <a:custGeom>
              <a:avLst/>
              <a:gdLst>
                <a:gd name="connsiteX0" fmla="*/ 0 w 1274445"/>
                <a:gd name="connsiteY0" fmla="*/ 80927 h 809272"/>
                <a:gd name="connsiteX1" fmla="*/ 80927 w 1274445"/>
                <a:gd name="connsiteY1" fmla="*/ 0 h 809272"/>
                <a:gd name="connsiteX2" fmla="*/ 1193518 w 1274445"/>
                <a:gd name="connsiteY2" fmla="*/ 0 h 809272"/>
                <a:gd name="connsiteX3" fmla="*/ 1274445 w 1274445"/>
                <a:gd name="connsiteY3" fmla="*/ 80927 h 809272"/>
                <a:gd name="connsiteX4" fmla="*/ 1274445 w 1274445"/>
                <a:gd name="connsiteY4" fmla="*/ 728345 h 809272"/>
                <a:gd name="connsiteX5" fmla="*/ 1193518 w 1274445"/>
                <a:gd name="connsiteY5" fmla="*/ 809272 h 809272"/>
                <a:gd name="connsiteX6" fmla="*/ 80927 w 1274445"/>
                <a:gd name="connsiteY6" fmla="*/ 809272 h 809272"/>
                <a:gd name="connsiteX7" fmla="*/ 0 w 1274445"/>
                <a:gd name="connsiteY7" fmla="*/ 728345 h 809272"/>
                <a:gd name="connsiteX8" fmla="*/ 0 w 1274445"/>
                <a:gd name="connsiteY8" fmla="*/ 80927 h 809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4445" h="809272">
                  <a:moveTo>
                    <a:pt x="0" y="80927"/>
                  </a:moveTo>
                  <a:cubicBezTo>
                    <a:pt x="0" y="36232"/>
                    <a:pt x="36232" y="0"/>
                    <a:pt x="80927" y="0"/>
                  </a:cubicBezTo>
                  <a:lnTo>
                    <a:pt x="1193518" y="0"/>
                  </a:lnTo>
                  <a:cubicBezTo>
                    <a:pt x="1238213" y="0"/>
                    <a:pt x="1274445" y="36232"/>
                    <a:pt x="1274445" y="80927"/>
                  </a:cubicBezTo>
                  <a:lnTo>
                    <a:pt x="1274445" y="728345"/>
                  </a:lnTo>
                  <a:cubicBezTo>
                    <a:pt x="1274445" y="773040"/>
                    <a:pt x="1238213" y="809272"/>
                    <a:pt x="1193518" y="809272"/>
                  </a:cubicBezTo>
                  <a:lnTo>
                    <a:pt x="80927" y="809272"/>
                  </a:lnTo>
                  <a:cubicBezTo>
                    <a:pt x="36232" y="809272"/>
                    <a:pt x="0" y="773040"/>
                    <a:pt x="0" y="728345"/>
                  </a:cubicBezTo>
                  <a:lnTo>
                    <a:pt x="0" y="8092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993" tIns="57993" rIns="57993" bIns="57993" numCol="1" spcCol="1270" anchor="ctr" anchorCtr="0">
              <a:noAutofit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 копій первинних документів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Реєстрація АН в ЄРАН де отримувач </a:t>
              </a:r>
              <a:endParaRPr lang="uk-UA" sz="700" dirty="0"/>
            </a:p>
          </p:txBody>
        </p:sp>
        <p:sp>
          <p:nvSpPr>
            <p:cNvPr id="89" name="Скругленный прямоугольник 88"/>
            <p:cNvSpPr/>
            <p:nvPr/>
          </p:nvSpPr>
          <p:spPr>
            <a:xfrm>
              <a:off x="3242153" y="5148543"/>
              <a:ext cx="1274445" cy="13294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0" name="Полилиния 89"/>
            <p:cNvSpPr/>
            <p:nvPr/>
          </p:nvSpPr>
          <p:spPr>
            <a:xfrm>
              <a:off x="3433106" y="5274262"/>
              <a:ext cx="1416050" cy="1329400"/>
            </a:xfrm>
            <a:custGeom>
              <a:avLst/>
              <a:gdLst>
                <a:gd name="connsiteX0" fmla="*/ 0 w 1274445"/>
                <a:gd name="connsiteY0" fmla="*/ 127445 h 1329400"/>
                <a:gd name="connsiteX1" fmla="*/ 127445 w 1274445"/>
                <a:gd name="connsiteY1" fmla="*/ 0 h 1329400"/>
                <a:gd name="connsiteX2" fmla="*/ 1147001 w 1274445"/>
                <a:gd name="connsiteY2" fmla="*/ 0 h 1329400"/>
                <a:gd name="connsiteX3" fmla="*/ 1274446 w 1274445"/>
                <a:gd name="connsiteY3" fmla="*/ 127445 h 1329400"/>
                <a:gd name="connsiteX4" fmla="*/ 1274445 w 1274445"/>
                <a:gd name="connsiteY4" fmla="*/ 1201956 h 1329400"/>
                <a:gd name="connsiteX5" fmla="*/ 1147000 w 1274445"/>
                <a:gd name="connsiteY5" fmla="*/ 1329401 h 1329400"/>
                <a:gd name="connsiteX6" fmla="*/ 127445 w 1274445"/>
                <a:gd name="connsiteY6" fmla="*/ 1329400 h 1329400"/>
                <a:gd name="connsiteX7" fmla="*/ 0 w 1274445"/>
                <a:gd name="connsiteY7" fmla="*/ 1201955 h 1329400"/>
                <a:gd name="connsiteX8" fmla="*/ 0 w 1274445"/>
                <a:gd name="connsiteY8" fmla="*/ 127445 h 13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4445" h="1329400">
                  <a:moveTo>
                    <a:pt x="0" y="127445"/>
                  </a:moveTo>
                  <a:cubicBezTo>
                    <a:pt x="0" y="57059"/>
                    <a:pt x="57059" y="0"/>
                    <a:pt x="127445" y="0"/>
                  </a:cubicBezTo>
                  <a:lnTo>
                    <a:pt x="1147001" y="0"/>
                  </a:lnTo>
                  <a:cubicBezTo>
                    <a:pt x="1217387" y="0"/>
                    <a:pt x="1274446" y="57059"/>
                    <a:pt x="1274446" y="127445"/>
                  </a:cubicBezTo>
                  <a:cubicBezTo>
                    <a:pt x="1274446" y="485615"/>
                    <a:pt x="1274445" y="843786"/>
                    <a:pt x="1274445" y="1201956"/>
                  </a:cubicBezTo>
                  <a:cubicBezTo>
                    <a:pt x="1274445" y="1272342"/>
                    <a:pt x="1217386" y="1329401"/>
                    <a:pt x="1147000" y="1329401"/>
                  </a:cubicBezTo>
                  <a:lnTo>
                    <a:pt x="127445" y="1329400"/>
                  </a:lnTo>
                  <a:cubicBezTo>
                    <a:pt x="57059" y="1329400"/>
                    <a:pt x="0" y="1272341"/>
                    <a:pt x="0" y="1201955"/>
                  </a:cubicBezTo>
                  <a:lnTo>
                    <a:pt x="0" y="127445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617" tIns="71617" rIns="71617" bIns="71617" numCol="1" spcCol="1270" anchor="ctr" anchorCtr="0">
              <a:noAutofit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суб’єкт літакобудування, на яких поширюється дія норм статті 2 Закону України "Про розвиток літакобудівної промисловості"</a:t>
              </a:r>
            </a:p>
          </p:txBody>
        </p:sp>
        <p:sp>
          <p:nvSpPr>
            <p:cNvPr id="91" name="Скругленный прямоугольник 90"/>
            <p:cNvSpPr/>
            <p:nvPr/>
          </p:nvSpPr>
          <p:spPr>
            <a:xfrm>
              <a:off x="4880925" y="5139736"/>
              <a:ext cx="1274445" cy="13294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2" name="Полилиния 91"/>
            <p:cNvSpPr/>
            <p:nvPr/>
          </p:nvSpPr>
          <p:spPr>
            <a:xfrm>
              <a:off x="5033962" y="5274262"/>
              <a:ext cx="1274445" cy="1329400"/>
            </a:xfrm>
            <a:custGeom>
              <a:avLst/>
              <a:gdLst>
                <a:gd name="connsiteX0" fmla="*/ 0 w 1274445"/>
                <a:gd name="connsiteY0" fmla="*/ 127445 h 1329400"/>
                <a:gd name="connsiteX1" fmla="*/ 127445 w 1274445"/>
                <a:gd name="connsiteY1" fmla="*/ 0 h 1329400"/>
                <a:gd name="connsiteX2" fmla="*/ 1147001 w 1274445"/>
                <a:gd name="connsiteY2" fmla="*/ 0 h 1329400"/>
                <a:gd name="connsiteX3" fmla="*/ 1274446 w 1274445"/>
                <a:gd name="connsiteY3" fmla="*/ 127445 h 1329400"/>
                <a:gd name="connsiteX4" fmla="*/ 1274445 w 1274445"/>
                <a:gd name="connsiteY4" fmla="*/ 1201956 h 1329400"/>
                <a:gd name="connsiteX5" fmla="*/ 1147000 w 1274445"/>
                <a:gd name="connsiteY5" fmla="*/ 1329401 h 1329400"/>
                <a:gd name="connsiteX6" fmla="*/ 127445 w 1274445"/>
                <a:gd name="connsiteY6" fmla="*/ 1329400 h 1329400"/>
                <a:gd name="connsiteX7" fmla="*/ 0 w 1274445"/>
                <a:gd name="connsiteY7" fmla="*/ 1201955 h 1329400"/>
                <a:gd name="connsiteX8" fmla="*/ 0 w 1274445"/>
                <a:gd name="connsiteY8" fmla="*/ 127445 h 13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4445" h="1329400">
                  <a:moveTo>
                    <a:pt x="0" y="127445"/>
                  </a:moveTo>
                  <a:cubicBezTo>
                    <a:pt x="0" y="57059"/>
                    <a:pt x="57059" y="0"/>
                    <a:pt x="127445" y="0"/>
                  </a:cubicBezTo>
                  <a:lnTo>
                    <a:pt x="1147001" y="0"/>
                  </a:lnTo>
                  <a:cubicBezTo>
                    <a:pt x="1217387" y="0"/>
                    <a:pt x="1274446" y="57059"/>
                    <a:pt x="1274446" y="127445"/>
                  </a:cubicBezTo>
                  <a:cubicBezTo>
                    <a:pt x="1274446" y="485615"/>
                    <a:pt x="1274445" y="843786"/>
                    <a:pt x="1274445" y="1201956"/>
                  </a:cubicBezTo>
                  <a:cubicBezTo>
                    <a:pt x="1274445" y="1272342"/>
                    <a:pt x="1217386" y="1329401"/>
                    <a:pt x="1147000" y="1329401"/>
                  </a:cubicBezTo>
                  <a:lnTo>
                    <a:pt x="127445" y="1329400"/>
                  </a:lnTo>
                  <a:cubicBezTo>
                    <a:pt x="57059" y="1329400"/>
                    <a:pt x="0" y="1272341"/>
                    <a:pt x="0" y="1201955"/>
                  </a:cubicBezTo>
                  <a:lnTo>
                    <a:pt x="0" y="127445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617" tIns="71617" rIns="71617" bIns="71617" numCol="1" spcCol="1270" anchor="ctr" anchorCtr="0">
              <a:noAutofit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замовники, які здійснили закупівлю для забезпечення потреб держави або територіальної громади</a:t>
              </a:r>
            </a:p>
          </p:txBody>
        </p:sp>
        <p:sp>
          <p:nvSpPr>
            <p:cNvPr id="93" name="Скругленный прямоугольник 92"/>
            <p:cNvSpPr/>
            <p:nvPr/>
          </p:nvSpPr>
          <p:spPr>
            <a:xfrm>
              <a:off x="6383702" y="5139735"/>
              <a:ext cx="1274445" cy="13294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4" name="Полилиния 93"/>
            <p:cNvSpPr/>
            <p:nvPr/>
          </p:nvSpPr>
          <p:spPr>
            <a:xfrm>
              <a:off x="6689252" y="5274262"/>
              <a:ext cx="1274445" cy="1329400"/>
            </a:xfrm>
            <a:custGeom>
              <a:avLst/>
              <a:gdLst>
                <a:gd name="connsiteX0" fmla="*/ 0 w 1274445"/>
                <a:gd name="connsiteY0" fmla="*/ 127445 h 1329400"/>
                <a:gd name="connsiteX1" fmla="*/ 127445 w 1274445"/>
                <a:gd name="connsiteY1" fmla="*/ 0 h 1329400"/>
                <a:gd name="connsiteX2" fmla="*/ 1147001 w 1274445"/>
                <a:gd name="connsiteY2" fmla="*/ 0 h 1329400"/>
                <a:gd name="connsiteX3" fmla="*/ 1274446 w 1274445"/>
                <a:gd name="connsiteY3" fmla="*/ 127445 h 1329400"/>
                <a:gd name="connsiteX4" fmla="*/ 1274445 w 1274445"/>
                <a:gd name="connsiteY4" fmla="*/ 1201956 h 1329400"/>
                <a:gd name="connsiteX5" fmla="*/ 1147000 w 1274445"/>
                <a:gd name="connsiteY5" fmla="*/ 1329401 h 1329400"/>
                <a:gd name="connsiteX6" fmla="*/ 127445 w 1274445"/>
                <a:gd name="connsiteY6" fmla="*/ 1329400 h 1329400"/>
                <a:gd name="connsiteX7" fmla="*/ 0 w 1274445"/>
                <a:gd name="connsiteY7" fmla="*/ 1201955 h 1329400"/>
                <a:gd name="connsiteX8" fmla="*/ 0 w 1274445"/>
                <a:gd name="connsiteY8" fmla="*/ 127445 h 13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4445" h="1329400">
                  <a:moveTo>
                    <a:pt x="0" y="127445"/>
                  </a:moveTo>
                  <a:cubicBezTo>
                    <a:pt x="0" y="57059"/>
                    <a:pt x="57059" y="0"/>
                    <a:pt x="127445" y="0"/>
                  </a:cubicBezTo>
                  <a:lnTo>
                    <a:pt x="1147001" y="0"/>
                  </a:lnTo>
                  <a:cubicBezTo>
                    <a:pt x="1217387" y="0"/>
                    <a:pt x="1274446" y="57059"/>
                    <a:pt x="1274446" y="127445"/>
                  </a:cubicBezTo>
                  <a:cubicBezTo>
                    <a:pt x="1274446" y="485615"/>
                    <a:pt x="1274445" y="843786"/>
                    <a:pt x="1274445" y="1201956"/>
                  </a:cubicBezTo>
                  <a:cubicBezTo>
                    <a:pt x="1274445" y="1272342"/>
                    <a:pt x="1217386" y="1329401"/>
                    <a:pt x="1147000" y="1329401"/>
                  </a:cubicBezTo>
                  <a:lnTo>
                    <a:pt x="127445" y="1329400"/>
                  </a:lnTo>
                  <a:cubicBezTo>
                    <a:pt x="57059" y="1329400"/>
                    <a:pt x="0" y="1272341"/>
                    <a:pt x="0" y="1201955"/>
                  </a:cubicBezTo>
                  <a:lnTo>
                    <a:pt x="0" y="127445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617" tIns="71617" rIns="71617" bIns="71617" numCol="1" spcCol="1270" anchor="ctr" anchorCtr="0">
              <a:noAutofit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підприємство, установа та організація системи державного резерву</a:t>
              </a:r>
            </a:p>
          </p:txBody>
        </p:sp>
        <p:sp>
          <p:nvSpPr>
            <p:cNvPr id="95" name="Скругленный прямоугольник 94"/>
            <p:cNvSpPr/>
            <p:nvPr/>
          </p:nvSpPr>
          <p:spPr>
            <a:xfrm>
              <a:off x="6945630" y="3071770"/>
              <a:ext cx="1274445" cy="51739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6" name="Полилиния 95"/>
            <p:cNvSpPr/>
            <p:nvPr/>
          </p:nvSpPr>
          <p:spPr>
            <a:xfrm>
              <a:off x="7087235" y="3206295"/>
              <a:ext cx="1274445" cy="517392"/>
            </a:xfrm>
            <a:custGeom>
              <a:avLst/>
              <a:gdLst>
                <a:gd name="connsiteX0" fmla="*/ 0 w 1274445"/>
                <a:gd name="connsiteY0" fmla="*/ 51739 h 517392"/>
                <a:gd name="connsiteX1" fmla="*/ 51739 w 1274445"/>
                <a:gd name="connsiteY1" fmla="*/ 0 h 517392"/>
                <a:gd name="connsiteX2" fmla="*/ 1222706 w 1274445"/>
                <a:gd name="connsiteY2" fmla="*/ 0 h 517392"/>
                <a:gd name="connsiteX3" fmla="*/ 1274445 w 1274445"/>
                <a:gd name="connsiteY3" fmla="*/ 51739 h 517392"/>
                <a:gd name="connsiteX4" fmla="*/ 1274445 w 1274445"/>
                <a:gd name="connsiteY4" fmla="*/ 465653 h 517392"/>
                <a:gd name="connsiteX5" fmla="*/ 1222706 w 1274445"/>
                <a:gd name="connsiteY5" fmla="*/ 517392 h 517392"/>
                <a:gd name="connsiteX6" fmla="*/ 51739 w 1274445"/>
                <a:gd name="connsiteY6" fmla="*/ 517392 h 517392"/>
                <a:gd name="connsiteX7" fmla="*/ 0 w 1274445"/>
                <a:gd name="connsiteY7" fmla="*/ 465653 h 517392"/>
                <a:gd name="connsiteX8" fmla="*/ 0 w 1274445"/>
                <a:gd name="connsiteY8" fmla="*/ 51739 h 517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4445" h="517392">
                  <a:moveTo>
                    <a:pt x="0" y="51739"/>
                  </a:moveTo>
                  <a:cubicBezTo>
                    <a:pt x="0" y="23164"/>
                    <a:pt x="23164" y="0"/>
                    <a:pt x="51739" y="0"/>
                  </a:cubicBezTo>
                  <a:lnTo>
                    <a:pt x="1222706" y="0"/>
                  </a:lnTo>
                  <a:cubicBezTo>
                    <a:pt x="1251281" y="0"/>
                    <a:pt x="1274445" y="23164"/>
                    <a:pt x="1274445" y="51739"/>
                  </a:cubicBezTo>
                  <a:lnTo>
                    <a:pt x="1274445" y="465653"/>
                  </a:lnTo>
                  <a:cubicBezTo>
                    <a:pt x="1274445" y="494228"/>
                    <a:pt x="1251281" y="517392"/>
                    <a:pt x="1222706" y="517392"/>
                  </a:cubicBezTo>
                  <a:lnTo>
                    <a:pt x="51739" y="517392"/>
                  </a:lnTo>
                  <a:cubicBezTo>
                    <a:pt x="23164" y="517392"/>
                    <a:pt x="0" y="494228"/>
                    <a:pt x="0" y="465653"/>
                  </a:cubicBezTo>
                  <a:lnTo>
                    <a:pt x="0" y="5173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444" tIns="49444" rIns="49444" bIns="49444" numCol="1" spcCol="1270" anchor="ctr" anchorCtr="0">
              <a:noAutofit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цільове використання</a:t>
              </a:r>
            </a:p>
          </p:txBody>
        </p:sp>
        <p:sp>
          <p:nvSpPr>
            <p:cNvPr id="97" name="Скругленный прямоугольник 96"/>
            <p:cNvSpPr/>
            <p:nvPr/>
          </p:nvSpPr>
          <p:spPr>
            <a:xfrm>
              <a:off x="6166802" y="3959814"/>
              <a:ext cx="1274445" cy="80927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8" name="Полилиния 97"/>
            <p:cNvSpPr/>
            <p:nvPr/>
          </p:nvSpPr>
          <p:spPr>
            <a:xfrm>
              <a:off x="6308407" y="4094338"/>
              <a:ext cx="1274445" cy="809272"/>
            </a:xfrm>
            <a:custGeom>
              <a:avLst/>
              <a:gdLst>
                <a:gd name="connsiteX0" fmla="*/ 0 w 1274445"/>
                <a:gd name="connsiteY0" fmla="*/ 80927 h 809272"/>
                <a:gd name="connsiteX1" fmla="*/ 80927 w 1274445"/>
                <a:gd name="connsiteY1" fmla="*/ 0 h 809272"/>
                <a:gd name="connsiteX2" fmla="*/ 1193518 w 1274445"/>
                <a:gd name="connsiteY2" fmla="*/ 0 h 809272"/>
                <a:gd name="connsiteX3" fmla="*/ 1274445 w 1274445"/>
                <a:gd name="connsiteY3" fmla="*/ 80927 h 809272"/>
                <a:gd name="connsiteX4" fmla="*/ 1274445 w 1274445"/>
                <a:gd name="connsiteY4" fmla="*/ 728345 h 809272"/>
                <a:gd name="connsiteX5" fmla="*/ 1193518 w 1274445"/>
                <a:gd name="connsiteY5" fmla="*/ 809272 h 809272"/>
                <a:gd name="connsiteX6" fmla="*/ 80927 w 1274445"/>
                <a:gd name="connsiteY6" fmla="*/ 809272 h 809272"/>
                <a:gd name="connsiteX7" fmla="*/ 0 w 1274445"/>
                <a:gd name="connsiteY7" fmla="*/ 728345 h 809272"/>
                <a:gd name="connsiteX8" fmla="*/ 0 w 1274445"/>
                <a:gd name="connsiteY8" fmla="*/ 80927 h 809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4445" h="809272">
                  <a:moveTo>
                    <a:pt x="0" y="80927"/>
                  </a:moveTo>
                  <a:cubicBezTo>
                    <a:pt x="0" y="36232"/>
                    <a:pt x="36232" y="0"/>
                    <a:pt x="80927" y="0"/>
                  </a:cubicBezTo>
                  <a:lnTo>
                    <a:pt x="1193518" y="0"/>
                  </a:lnTo>
                  <a:cubicBezTo>
                    <a:pt x="1238213" y="0"/>
                    <a:pt x="1274445" y="36232"/>
                    <a:pt x="1274445" y="80927"/>
                  </a:cubicBezTo>
                  <a:lnTo>
                    <a:pt x="1274445" y="728345"/>
                  </a:lnTo>
                  <a:cubicBezTo>
                    <a:pt x="1274445" y="773040"/>
                    <a:pt x="1238213" y="809272"/>
                    <a:pt x="1193518" y="809272"/>
                  </a:cubicBezTo>
                  <a:lnTo>
                    <a:pt x="80927" y="809272"/>
                  </a:lnTo>
                  <a:cubicBezTo>
                    <a:pt x="36232" y="809272"/>
                    <a:pt x="0" y="773040"/>
                    <a:pt x="0" y="728345"/>
                  </a:cubicBezTo>
                  <a:lnTo>
                    <a:pt x="0" y="8092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993" tIns="57993" rIns="57993" bIns="57993" numCol="1" spcCol="1270" anchor="ctr" anchorCtr="0">
              <a:noAutofit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Сплата по векселю</a:t>
              </a:r>
            </a:p>
          </p:txBody>
        </p:sp>
        <p:sp>
          <p:nvSpPr>
            <p:cNvPr id="99" name="Скругленный прямоугольник 98"/>
            <p:cNvSpPr/>
            <p:nvPr/>
          </p:nvSpPr>
          <p:spPr>
            <a:xfrm>
              <a:off x="7600311" y="3959814"/>
              <a:ext cx="1398591" cy="80927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0" name="Полилиния 99"/>
            <p:cNvSpPr/>
            <p:nvPr/>
          </p:nvSpPr>
          <p:spPr>
            <a:xfrm>
              <a:off x="7724458" y="4094337"/>
              <a:ext cx="1361575" cy="1045399"/>
            </a:xfrm>
            <a:custGeom>
              <a:avLst/>
              <a:gdLst>
                <a:gd name="connsiteX0" fmla="*/ 0 w 1274445"/>
                <a:gd name="connsiteY0" fmla="*/ 80927 h 809272"/>
                <a:gd name="connsiteX1" fmla="*/ 80927 w 1274445"/>
                <a:gd name="connsiteY1" fmla="*/ 0 h 809272"/>
                <a:gd name="connsiteX2" fmla="*/ 1193518 w 1274445"/>
                <a:gd name="connsiteY2" fmla="*/ 0 h 809272"/>
                <a:gd name="connsiteX3" fmla="*/ 1274445 w 1274445"/>
                <a:gd name="connsiteY3" fmla="*/ 80927 h 809272"/>
                <a:gd name="connsiteX4" fmla="*/ 1274445 w 1274445"/>
                <a:gd name="connsiteY4" fmla="*/ 728345 h 809272"/>
                <a:gd name="connsiteX5" fmla="*/ 1193518 w 1274445"/>
                <a:gd name="connsiteY5" fmla="*/ 809272 h 809272"/>
                <a:gd name="connsiteX6" fmla="*/ 80927 w 1274445"/>
                <a:gd name="connsiteY6" fmla="*/ 809272 h 809272"/>
                <a:gd name="connsiteX7" fmla="*/ 0 w 1274445"/>
                <a:gd name="connsiteY7" fmla="*/ 728345 h 809272"/>
                <a:gd name="connsiteX8" fmla="*/ 0 w 1274445"/>
                <a:gd name="connsiteY8" fmla="*/ 80927 h 809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4445" h="809272">
                  <a:moveTo>
                    <a:pt x="0" y="80927"/>
                  </a:moveTo>
                  <a:cubicBezTo>
                    <a:pt x="0" y="36232"/>
                    <a:pt x="36232" y="0"/>
                    <a:pt x="80927" y="0"/>
                  </a:cubicBezTo>
                  <a:lnTo>
                    <a:pt x="1193518" y="0"/>
                  </a:lnTo>
                  <a:cubicBezTo>
                    <a:pt x="1238213" y="0"/>
                    <a:pt x="1274445" y="36232"/>
                    <a:pt x="1274445" y="80927"/>
                  </a:cubicBezTo>
                  <a:lnTo>
                    <a:pt x="1274445" y="728345"/>
                  </a:lnTo>
                  <a:cubicBezTo>
                    <a:pt x="1274445" y="773040"/>
                    <a:pt x="1238213" y="809272"/>
                    <a:pt x="1193518" y="809272"/>
                  </a:cubicBezTo>
                  <a:lnTo>
                    <a:pt x="80927" y="809272"/>
                  </a:lnTo>
                  <a:cubicBezTo>
                    <a:pt x="36232" y="809272"/>
                    <a:pt x="0" y="773040"/>
                    <a:pt x="0" y="728345"/>
                  </a:cubicBezTo>
                  <a:lnTo>
                    <a:pt x="0" y="8092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993" tIns="57993" rIns="57993" bIns="57993" numCol="1" spcCol="1270" anchor="ctr" anchorCtr="0">
              <a:noAutofit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Штраф 50% від суми АП розрахованого за ставкою п.215.3.4 підвищеною на  кофіцієнт10</a:t>
              </a:r>
            </a:p>
          </p:txBody>
        </p:sp>
        <p:sp>
          <p:nvSpPr>
            <p:cNvPr id="101" name="Скругленный прямоугольник 100"/>
            <p:cNvSpPr/>
            <p:nvPr/>
          </p:nvSpPr>
          <p:spPr>
            <a:xfrm>
              <a:off x="9282112" y="3071770"/>
              <a:ext cx="1274445" cy="51739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2" name="Полилиния 101"/>
            <p:cNvSpPr/>
            <p:nvPr/>
          </p:nvSpPr>
          <p:spPr>
            <a:xfrm>
              <a:off x="9423717" y="3206295"/>
              <a:ext cx="1274445" cy="517392"/>
            </a:xfrm>
            <a:custGeom>
              <a:avLst/>
              <a:gdLst>
                <a:gd name="connsiteX0" fmla="*/ 0 w 1274445"/>
                <a:gd name="connsiteY0" fmla="*/ 51739 h 517392"/>
                <a:gd name="connsiteX1" fmla="*/ 51739 w 1274445"/>
                <a:gd name="connsiteY1" fmla="*/ 0 h 517392"/>
                <a:gd name="connsiteX2" fmla="*/ 1222706 w 1274445"/>
                <a:gd name="connsiteY2" fmla="*/ 0 h 517392"/>
                <a:gd name="connsiteX3" fmla="*/ 1274445 w 1274445"/>
                <a:gd name="connsiteY3" fmla="*/ 51739 h 517392"/>
                <a:gd name="connsiteX4" fmla="*/ 1274445 w 1274445"/>
                <a:gd name="connsiteY4" fmla="*/ 465653 h 517392"/>
                <a:gd name="connsiteX5" fmla="*/ 1222706 w 1274445"/>
                <a:gd name="connsiteY5" fmla="*/ 517392 h 517392"/>
                <a:gd name="connsiteX6" fmla="*/ 51739 w 1274445"/>
                <a:gd name="connsiteY6" fmla="*/ 517392 h 517392"/>
                <a:gd name="connsiteX7" fmla="*/ 0 w 1274445"/>
                <a:gd name="connsiteY7" fmla="*/ 465653 h 517392"/>
                <a:gd name="connsiteX8" fmla="*/ 0 w 1274445"/>
                <a:gd name="connsiteY8" fmla="*/ 51739 h 517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4445" h="517392">
                  <a:moveTo>
                    <a:pt x="0" y="51739"/>
                  </a:moveTo>
                  <a:cubicBezTo>
                    <a:pt x="0" y="23164"/>
                    <a:pt x="23164" y="0"/>
                    <a:pt x="51739" y="0"/>
                  </a:cubicBezTo>
                  <a:lnTo>
                    <a:pt x="1222706" y="0"/>
                  </a:lnTo>
                  <a:cubicBezTo>
                    <a:pt x="1251281" y="0"/>
                    <a:pt x="1274445" y="23164"/>
                    <a:pt x="1274445" y="51739"/>
                  </a:cubicBezTo>
                  <a:lnTo>
                    <a:pt x="1274445" y="465653"/>
                  </a:lnTo>
                  <a:cubicBezTo>
                    <a:pt x="1274445" y="494228"/>
                    <a:pt x="1251281" y="517392"/>
                    <a:pt x="1222706" y="517392"/>
                  </a:cubicBezTo>
                  <a:lnTo>
                    <a:pt x="51739" y="517392"/>
                  </a:lnTo>
                  <a:cubicBezTo>
                    <a:pt x="23164" y="517392"/>
                    <a:pt x="0" y="494228"/>
                    <a:pt x="0" y="465653"/>
                  </a:cubicBezTo>
                  <a:lnTo>
                    <a:pt x="0" y="5173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444" tIns="49444" rIns="49444" bIns="49444" numCol="1" spcCol="1270" anchor="ctr" anchorCtr="0">
              <a:noAutofit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погашено</a:t>
              </a:r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9282112" y="3959814"/>
              <a:ext cx="1274445" cy="80927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4" name="Полилиния 103"/>
            <p:cNvSpPr/>
            <p:nvPr/>
          </p:nvSpPr>
          <p:spPr>
            <a:xfrm>
              <a:off x="9423717" y="4094338"/>
              <a:ext cx="1274445" cy="809272"/>
            </a:xfrm>
            <a:custGeom>
              <a:avLst/>
              <a:gdLst>
                <a:gd name="connsiteX0" fmla="*/ 0 w 1274445"/>
                <a:gd name="connsiteY0" fmla="*/ 80927 h 809272"/>
                <a:gd name="connsiteX1" fmla="*/ 80927 w 1274445"/>
                <a:gd name="connsiteY1" fmla="*/ 0 h 809272"/>
                <a:gd name="connsiteX2" fmla="*/ 1193518 w 1274445"/>
                <a:gd name="connsiteY2" fmla="*/ 0 h 809272"/>
                <a:gd name="connsiteX3" fmla="*/ 1274445 w 1274445"/>
                <a:gd name="connsiteY3" fmla="*/ 80927 h 809272"/>
                <a:gd name="connsiteX4" fmla="*/ 1274445 w 1274445"/>
                <a:gd name="connsiteY4" fmla="*/ 728345 h 809272"/>
                <a:gd name="connsiteX5" fmla="*/ 1193518 w 1274445"/>
                <a:gd name="connsiteY5" fmla="*/ 809272 h 809272"/>
                <a:gd name="connsiteX6" fmla="*/ 80927 w 1274445"/>
                <a:gd name="connsiteY6" fmla="*/ 809272 h 809272"/>
                <a:gd name="connsiteX7" fmla="*/ 0 w 1274445"/>
                <a:gd name="connsiteY7" fmla="*/ 728345 h 809272"/>
                <a:gd name="connsiteX8" fmla="*/ 0 w 1274445"/>
                <a:gd name="connsiteY8" fmla="*/ 80927 h 809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74445" h="809272">
                  <a:moveTo>
                    <a:pt x="0" y="80927"/>
                  </a:moveTo>
                  <a:cubicBezTo>
                    <a:pt x="0" y="36232"/>
                    <a:pt x="36232" y="0"/>
                    <a:pt x="80927" y="0"/>
                  </a:cubicBezTo>
                  <a:lnTo>
                    <a:pt x="1193518" y="0"/>
                  </a:lnTo>
                  <a:cubicBezTo>
                    <a:pt x="1238213" y="0"/>
                    <a:pt x="1274445" y="36232"/>
                    <a:pt x="1274445" y="80927"/>
                  </a:cubicBezTo>
                  <a:lnTo>
                    <a:pt x="1274445" y="728345"/>
                  </a:lnTo>
                  <a:cubicBezTo>
                    <a:pt x="1274445" y="773040"/>
                    <a:pt x="1238213" y="809272"/>
                    <a:pt x="1193518" y="809272"/>
                  </a:cubicBezTo>
                  <a:lnTo>
                    <a:pt x="80927" y="809272"/>
                  </a:lnTo>
                  <a:cubicBezTo>
                    <a:pt x="36232" y="809272"/>
                    <a:pt x="0" y="773040"/>
                    <a:pt x="0" y="728345"/>
                  </a:cubicBezTo>
                  <a:lnTo>
                    <a:pt x="0" y="8092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993" tIns="57993" rIns="57993" bIns="57993" numCol="1" spcCol="1270" anchor="ctr" anchorCtr="0">
              <a:noAutofit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Протест </a:t>
              </a:r>
              <a:r>
                <a:rPr lang="uk-UA" sz="1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векселя, звернення до  банку-авалісту</a:t>
              </a:r>
              <a:endParaRPr lang="uk-UA" sz="1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07" name="Прямая со стрелкой 106"/>
          <p:cNvCxnSpPr/>
          <p:nvPr/>
        </p:nvCxnSpPr>
        <p:spPr>
          <a:xfrm>
            <a:off x="4067944" y="1027279"/>
            <a:ext cx="849608" cy="27647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 flipH="1">
            <a:off x="1579767" y="1582235"/>
            <a:ext cx="3001510" cy="148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>
          <a:xfrm>
            <a:off x="2814035" y="1041772"/>
            <a:ext cx="2103517" cy="49138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6399577" y="4394199"/>
            <a:ext cx="2714228" cy="5770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uk-UA" sz="1100" i="1" dirty="0"/>
              <a:t>* </a:t>
            </a:r>
            <a:r>
              <a:rPr lang="uk-UA" sz="1100" i="1" dirty="0" smtClean="0"/>
              <a:t>Подають   Декларацію </a:t>
            </a:r>
            <a:r>
              <a:rPr lang="uk-UA" sz="1100" i="1" dirty="0"/>
              <a:t>акцизного податку, де зазначають повітряні судна та обсяг заправки</a:t>
            </a:r>
          </a:p>
        </p:txBody>
      </p:sp>
    </p:spTree>
    <p:extLst>
      <p:ext uri="{BB962C8B-B14F-4D97-AF65-F5344CB8AC3E}">
        <p14:creationId xmlns:p14="http://schemas.microsoft.com/office/powerpoint/2010/main" val="219600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524" y="339502"/>
            <a:ext cx="3029989" cy="2906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1470"/>
            <a:ext cx="4618856" cy="1584176"/>
          </a:xfrm>
        </p:spPr>
        <p:txBody>
          <a:bodyPr>
            <a:noAutofit/>
          </a:bodyPr>
          <a:lstStyle/>
          <a:p>
            <a:r>
              <a:rPr lang="uk-UA" sz="1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Погашення податкового векселя при заправці в «крило літака» у Журналі за </a:t>
            </a:r>
            <a:r>
              <a:rPr lang="uk-UA" sz="1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даними </a:t>
            </a:r>
            <a:r>
              <a:rPr lang="uk-UA" sz="1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СЕА РП та СЕ</a:t>
            </a:r>
            <a:endParaRPr lang="en-US" sz="1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01" y="3382902"/>
            <a:ext cx="8093123" cy="16371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Овал 4"/>
          <p:cNvSpPr/>
          <p:nvPr/>
        </p:nvSpPr>
        <p:spPr>
          <a:xfrm>
            <a:off x="5796136" y="2939987"/>
            <a:ext cx="2304256" cy="369625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Вигнута донизу стрілка 7"/>
          <p:cNvSpPr/>
          <p:nvPr/>
        </p:nvSpPr>
        <p:spPr>
          <a:xfrm rot="16200000">
            <a:off x="7845758" y="3354259"/>
            <a:ext cx="1565018" cy="864096"/>
          </a:xfrm>
          <a:prstGeom prst="curvedUpArrow">
            <a:avLst>
              <a:gd name="adj1" fmla="val 25000"/>
              <a:gd name="adj2" fmla="val 60426"/>
              <a:gd name="adj3" fmla="val 250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84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253940"/>
            <a:ext cx="8216900" cy="447675"/>
          </a:xfrm>
        </p:spPr>
        <p:txBody>
          <a:bodyPr>
            <a:no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АКЦИЗНИЙ СКЛАД</a:t>
            </a:r>
            <a:r>
              <a:rPr lang="uk-UA" sz="3600" dirty="0" smtClean="0"/>
              <a:t>*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СТАЦИОНАРНИЙ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3600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234189" y="699542"/>
            <a:ext cx="8802306" cy="4079373"/>
            <a:chOff x="469899" y="1189743"/>
            <a:chExt cx="11736407" cy="5439163"/>
          </a:xfrm>
        </p:grpSpPr>
        <p:sp>
          <p:nvSpPr>
            <p:cNvPr id="16" name="Полилиния 15"/>
            <p:cNvSpPr/>
            <p:nvPr/>
          </p:nvSpPr>
          <p:spPr>
            <a:xfrm>
              <a:off x="469899" y="1377156"/>
              <a:ext cx="4673481" cy="2639276"/>
            </a:xfrm>
            <a:custGeom>
              <a:avLst/>
              <a:gdLst>
                <a:gd name="connsiteX0" fmla="*/ 0 w 4515835"/>
                <a:gd name="connsiteY0" fmla="*/ 263928 h 2639275"/>
                <a:gd name="connsiteX1" fmla="*/ 263928 w 4515835"/>
                <a:gd name="connsiteY1" fmla="*/ 0 h 2639275"/>
                <a:gd name="connsiteX2" fmla="*/ 4251908 w 4515835"/>
                <a:gd name="connsiteY2" fmla="*/ 0 h 2639275"/>
                <a:gd name="connsiteX3" fmla="*/ 4515836 w 4515835"/>
                <a:gd name="connsiteY3" fmla="*/ 263928 h 2639275"/>
                <a:gd name="connsiteX4" fmla="*/ 4515835 w 4515835"/>
                <a:gd name="connsiteY4" fmla="*/ 2375348 h 2639275"/>
                <a:gd name="connsiteX5" fmla="*/ 4251907 w 4515835"/>
                <a:gd name="connsiteY5" fmla="*/ 2639276 h 2639275"/>
                <a:gd name="connsiteX6" fmla="*/ 263928 w 4515835"/>
                <a:gd name="connsiteY6" fmla="*/ 2639275 h 2639275"/>
                <a:gd name="connsiteX7" fmla="*/ 0 w 4515835"/>
                <a:gd name="connsiteY7" fmla="*/ 2375347 h 2639275"/>
                <a:gd name="connsiteX8" fmla="*/ 0 w 4515835"/>
                <a:gd name="connsiteY8" fmla="*/ 263928 h 263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15835" h="2639275">
                  <a:moveTo>
                    <a:pt x="0" y="263928"/>
                  </a:moveTo>
                  <a:cubicBezTo>
                    <a:pt x="0" y="118165"/>
                    <a:pt x="118165" y="0"/>
                    <a:pt x="263928" y="0"/>
                  </a:cubicBezTo>
                  <a:lnTo>
                    <a:pt x="4251908" y="0"/>
                  </a:lnTo>
                  <a:cubicBezTo>
                    <a:pt x="4397671" y="0"/>
                    <a:pt x="4515836" y="118165"/>
                    <a:pt x="4515836" y="263928"/>
                  </a:cubicBezTo>
                  <a:cubicBezTo>
                    <a:pt x="4515836" y="967735"/>
                    <a:pt x="4515835" y="1671541"/>
                    <a:pt x="4515835" y="2375348"/>
                  </a:cubicBezTo>
                  <a:cubicBezTo>
                    <a:pt x="4515835" y="2521111"/>
                    <a:pt x="4397670" y="2639276"/>
                    <a:pt x="4251907" y="2639276"/>
                  </a:cubicBezTo>
                  <a:lnTo>
                    <a:pt x="263928" y="2639275"/>
                  </a:lnTo>
                  <a:cubicBezTo>
                    <a:pt x="118165" y="2639275"/>
                    <a:pt x="0" y="2521110"/>
                    <a:pt x="0" y="2375347"/>
                  </a:cubicBezTo>
                  <a:lnTo>
                    <a:pt x="0" y="26392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7782" tIns="97622" rIns="107782" bIns="97622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Спеціально обладнані приміщення на обмеженій території, розташовані на митній території України, де </a:t>
              </a:r>
              <a:r>
                <a:rPr lang="uk-UA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розпорядник </a:t>
              </a:r>
              <a:r>
                <a:rPr lang="uk-UA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акцизного складу провадить свою господарську діяльність:</a:t>
              </a: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921482" y="4016431"/>
              <a:ext cx="459725" cy="25433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54333"/>
                  </a:lnTo>
                  <a:lnTo>
                    <a:pt x="459725" y="254333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1381208" y="4095129"/>
              <a:ext cx="3432277" cy="264299"/>
            </a:xfrm>
            <a:custGeom>
              <a:avLst/>
              <a:gdLst>
                <a:gd name="connsiteX0" fmla="*/ 0 w 2653531"/>
                <a:gd name="connsiteY0" fmla="*/ 23566 h 235659"/>
                <a:gd name="connsiteX1" fmla="*/ 23566 w 2653531"/>
                <a:gd name="connsiteY1" fmla="*/ 0 h 235659"/>
                <a:gd name="connsiteX2" fmla="*/ 2629965 w 2653531"/>
                <a:gd name="connsiteY2" fmla="*/ 0 h 235659"/>
                <a:gd name="connsiteX3" fmla="*/ 2653531 w 2653531"/>
                <a:gd name="connsiteY3" fmla="*/ 23566 h 235659"/>
                <a:gd name="connsiteX4" fmla="*/ 2653531 w 2653531"/>
                <a:gd name="connsiteY4" fmla="*/ 212093 h 235659"/>
                <a:gd name="connsiteX5" fmla="*/ 2629965 w 2653531"/>
                <a:gd name="connsiteY5" fmla="*/ 235659 h 235659"/>
                <a:gd name="connsiteX6" fmla="*/ 23566 w 2653531"/>
                <a:gd name="connsiteY6" fmla="*/ 235659 h 235659"/>
                <a:gd name="connsiteX7" fmla="*/ 0 w 2653531"/>
                <a:gd name="connsiteY7" fmla="*/ 212093 h 235659"/>
                <a:gd name="connsiteX8" fmla="*/ 0 w 2653531"/>
                <a:gd name="connsiteY8" fmla="*/ 23566 h 235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53531" h="235659">
                  <a:moveTo>
                    <a:pt x="0" y="23566"/>
                  </a:moveTo>
                  <a:cubicBezTo>
                    <a:pt x="0" y="10551"/>
                    <a:pt x="10551" y="0"/>
                    <a:pt x="23566" y="0"/>
                  </a:cubicBezTo>
                  <a:lnTo>
                    <a:pt x="2629965" y="0"/>
                  </a:lnTo>
                  <a:cubicBezTo>
                    <a:pt x="2642980" y="0"/>
                    <a:pt x="2653531" y="10551"/>
                    <a:pt x="2653531" y="23566"/>
                  </a:cubicBezTo>
                  <a:lnTo>
                    <a:pt x="2653531" y="212093"/>
                  </a:lnTo>
                  <a:cubicBezTo>
                    <a:pt x="2653531" y="225108"/>
                    <a:pt x="2642980" y="235659"/>
                    <a:pt x="2629965" y="235659"/>
                  </a:cubicBezTo>
                  <a:lnTo>
                    <a:pt x="23566" y="235659"/>
                  </a:lnTo>
                  <a:cubicBezTo>
                    <a:pt x="10551" y="235659"/>
                    <a:pt x="0" y="225108"/>
                    <a:pt x="0" y="212093"/>
                  </a:cubicBezTo>
                  <a:lnTo>
                    <a:pt x="0" y="23566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3572" tIns="24682" rIns="33572" bIns="24682" numCol="1" spcCol="1270" anchor="ctr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вироблення</a:t>
              </a: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921482" y="3917349"/>
              <a:ext cx="459725" cy="59121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591219"/>
                  </a:lnTo>
                  <a:lnTo>
                    <a:pt x="459725" y="591219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1381207" y="4499632"/>
              <a:ext cx="3432276" cy="216037"/>
            </a:xfrm>
            <a:custGeom>
              <a:avLst/>
              <a:gdLst>
                <a:gd name="connsiteX0" fmla="*/ 0 w 2653531"/>
                <a:gd name="connsiteY0" fmla="*/ 21604 h 216037"/>
                <a:gd name="connsiteX1" fmla="*/ 21604 w 2653531"/>
                <a:gd name="connsiteY1" fmla="*/ 0 h 216037"/>
                <a:gd name="connsiteX2" fmla="*/ 2631927 w 2653531"/>
                <a:gd name="connsiteY2" fmla="*/ 0 h 216037"/>
                <a:gd name="connsiteX3" fmla="*/ 2653531 w 2653531"/>
                <a:gd name="connsiteY3" fmla="*/ 21604 h 216037"/>
                <a:gd name="connsiteX4" fmla="*/ 2653531 w 2653531"/>
                <a:gd name="connsiteY4" fmla="*/ 194433 h 216037"/>
                <a:gd name="connsiteX5" fmla="*/ 2631927 w 2653531"/>
                <a:gd name="connsiteY5" fmla="*/ 216037 h 216037"/>
                <a:gd name="connsiteX6" fmla="*/ 21604 w 2653531"/>
                <a:gd name="connsiteY6" fmla="*/ 216037 h 216037"/>
                <a:gd name="connsiteX7" fmla="*/ 0 w 2653531"/>
                <a:gd name="connsiteY7" fmla="*/ 194433 h 216037"/>
                <a:gd name="connsiteX8" fmla="*/ 0 w 2653531"/>
                <a:gd name="connsiteY8" fmla="*/ 21604 h 216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53531" h="216037">
                  <a:moveTo>
                    <a:pt x="0" y="21604"/>
                  </a:moveTo>
                  <a:cubicBezTo>
                    <a:pt x="0" y="9672"/>
                    <a:pt x="9672" y="0"/>
                    <a:pt x="21604" y="0"/>
                  </a:cubicBezTo>
                  <a:lnTo>
                    <a:pt x="2631927" y="0"/>
                  </a:lnTo>
                  <a:cubicBezTo>
                    <a:pt x="2643859" y="0"/>
                    <a:pt x="2653531" y="9672"/>
                    <a:pt x="2653531" y="21604"/>
                  </a:cubicBezTo>
                  <a:lnTo>
                    <a:pt x="2653531" y="194433"/>
                  </a:lnTo>
                  <a:cubicBezTo>
                    <a:pt x="2653531" y="206365"/>
                    <a:pt x="2643859" y="216037"/>
                    <a:pt x="2631927" y="216037"/>
                  </a:cubicBezTo>
                  <a:lnTo>
                    <a:pt x="21604" y="216037"/>
                  </a:lnTo>
                  <a:cubicBezTo>
                    <a:pt x="9672" y="216037"/>
                    <a:pt x="0" y="206365"/>
                    <a:pt x="0" y="194433"/>
                  </a:cubicBezTo>
                  <a:lnTo>
                    <a:pt x="0" y="21604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998" tIns="24108" rIns="32998" bIns="24108" numCol="1" spcCol="1270" anchor="ctr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оброблення (</a:t>
              </a: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перероблення</a:t>
              </a: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921482" y="4016432"/>
              <a:ext cx="459725" cy="90697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06972"/>
                  </a:lnTo>
                  <a:lnTo>
                    <a:pt x="459725" y="90697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олилиния 21"/>
            <p:cNvSpPr/>
            <p:nvPr/>
          </p:nvSpPr>
          <p:spPr>
            <a:xfrm>
              <a:off x="1381208" y="4826706"/>
              <a:ext cx="3432274" cy="193395"/>
            </a:xfrm>
            <a:custGeom>
              <a:avLst/>
              <a:gdLst>
                <a:gd name="connsiteX0" fmla="*/ 0 w 2653531"/>
                <a:gd name="connsiteY0" fmla="*/ 19339 h 193394"/>
                <a:gd name="connsiteX1" fmla="*/ 19339 w 2653531"/>
                <a:gd name="connsiteY1" fmla="*/ 0 h 193394"/>
                <a:gd name="connsiteX2" fmla="*/ 2634192 w 2653531"/>
                <a:gd name="connsiteY2" fmla="*/ 0 h 193394"/>
                <a:gd name="connsiteX3" fmla="*/ 2653531 w 2653531"/>
                <a:gd name="connsiteY3" fmla="*/ 19339 h 193394"/>
                <a:gd name="connsiteX4" fmla="*/ 2653531 w 2653531"/>
                <a:gd name="connsiteY4" fmla="*/ 174055 h 193394"/>
                <a:gd name="connsiteX5" fmla="*/ 2634192 w 2653531"/>
                <a:gd name="connsiteY5" fmla="*/ 193394 h 193394"/>
                <a:gd name="connsiteX6" fmla="*/ 19339 w 2653531"/>
                <a:gd name="connsiteY6" fmla="*/ 193394 h 193394"/>
                <a:gd name="connsiteX7" fmla="*/ 0 w 2653531"/>
                <a:gd name="connsiteY7" fmla="*/ 174055 h 193394"/>
                <a:gd name="connsiteX8" fmla="*/ 0 w 2653531"/>
                <a:gd name="connsiteY8" fmla="*/ 19339 h 193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53531" h="193394">
                  <a:moveTo>
                    <a:pt x="0" y="19339"/>
                  </a:moveTo>
                  <a:cubicBezTo>
                    <a:pt x="0" y="8658"/>
                    <a:pt x="8658" y="0"/>
                    <a:pt x="19339" y="0"/>
                  </a:cubicBezTo>
                  <a:lnTo>
                    <a:pt x="2634192" y="0"/>
                  </a:lnTo>
                  <a:cubicBezTo>
                    <a:pt x="2644873" y="0"/>
                    <a:pt x="2653531" y="8658"/>
                    <a:pt x="2653531" y="19339"/>
                  </a:cubicBezTo>
                  <a:lnTo>
                    <a:pt x="2653531" y="174055"/>
                  </a:lnTo>
                  <a:cubicBezTo>
                    <a:pt x="2653531" y="184736"/>
                    <a:pt x="2644873" y="193394"/>
                    <a:pt x="2634192" y="193394"/>
                  </a:cubicBezTo>
                  <a:lnTo>
                    <a:pt x="19339" y="193394"/>
                  </a:lnTo>
                  <a:cubicBezTo>
                    <a:pt x="8658" y="193394"/>
                    <a:pt x="0" y="184736"/>
                    <a:pt x="0" y="174055"/>
                  </a:cubicBezTo>
                  <a:lnTo>
                    <a:pt x="0" y="1933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334" tIns="23444" rIns="32334" bIns="23444" numCol="1" spcCol="1270" anchor="ctr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змішування</a:t>
              </a:r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921482" y="4016432"/>
              <a:ext cx="459725" cy="121685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216859"/>
                  </a:lnTo>
                  <a:lnTo>
                    <a:pt x="459725" y="1216859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олилиния 23"/>
            <p:cNvSpPr/>
            <p:nvPr/>
          </p:nvSpPr>
          <p:spPr>
            <a:xfrm>
              <a:off x="1381207" y="5131138"/>
              <a:ext cx="3432276" cy="204307"/>
            </a:xfrm>
            <a:custGeom>
              <a:avLst/>
              <a:gdLst>
                <a:gd name="connsiteX0" fmla="*/ 0 w 2653531"/>
                <a:gd name="connsiteY0" fmla="*/ 20431 h 204307"/>
                <a:gd name="connsiteX1" fmla="*/ 20431 w 2653531"/>
                <a:gd name="connsiteY1" fmla="*/ 0 h 204307"/>
                <a:gd name="connsiteX2" fmla="*/ 2633100 w 2653531"/>
                <a:gd name="connsiteY2" fmla="*/ 0 h 204307"/>
                <a:gd name="connsiteX3" fmla="*/ 2653531 w 2653531"/>
                <a:gd name="connsiteY3" fmla="*/ 20431 h 204307"/>
                <a:gd name="connsiteX4" fmla="*/ 2653531 w 2653531"/>
                <a:gd name="connsiteY4" fmla="*/ 183876 h 204307"/>
                <a:gd name="connsiteX5" fmla="*/ 2633100 w 2653531"/>
                <a:gd name="connsiteY5" fmla="*/ 204307 h 204307"/>
                <a:gd name="connsiteX6" fmla="*/ 20431 w 2653531"/>
                <a:gd name="connsiteY6" fmla="*/ 204307 h 204307"/>
                <a:gd name="connsiteX7" fmla="*/ 0 w 2653531"/>
                <a:gd name="connsiteY7" fmla="*/ 183876 h 204307"/>
                <a:gd name="connsiteX8" fmla="*/ 0 w 2653531"/>
                <a:gd name="connsiteY8" fmla="*/ 20431 h 204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53531" h="204307">
                  <a:moveTo>
                    <a:pt x="0" y="20431"/>
                  </a:moveTo>
                  <a:cubicBezTo>
                    <a:pt x="0" y="9147"/>
                    <a:pt x="9147" y="0"/>
                    <a:pt x="20431" y="0"/>
                  </a:cubicBezTo>
                  <a:lnTo>
                    <a:pt x="2633100" y="0"/>
                  </a:lnTo>
                  <a:cubicBezTo>
                    <a:pt x="2644384" y="0"/>
                    <a:pt x="2653531" y="9147"/>
                    <a:pt x="2653531" y="20431"/>
                  </a:cubicBezTo>
                  <a:lnTo>
                    <a:pt x="2653531" y="183876"/>
                  </a:lnTo>
                  <a:cubicBezTo>
                    <a:pt x="2653531" y="195160"/>
                    <a:pt x="2644384" y="204307"/>
                    <a:pt x="2633100" y="204307"/>
                  </a:cubicBezTo>
                  <a:lnTo>
                    <a:pt x="20431" y="204307"/>
                  </a:lnTo>
                  <a:cubicBezTo>
                    <a:pt x="9147" y="204307"/>
                    <a:pt x="0" y="195160"/>
                    <a:pt x="0" y="183876"/>
                  </a:cubicBezTo>
                  <a:lnTo>
                    <a:pt x="0" y="20431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654" tIns="23764" rIns="32654" bIns="23764" numCol="1" spcCol="1270" anchor="ctr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зберігання</a:t>
              </a:r>
            </a:p>
          </p:txBody>
        </p:sp>
        <p:sp>
          <p:nvSpPr>
            <p:cNvPr id="25" name="Полилиния 24"/>
            <p:cNvSpPr/>
            <p:nvPr/>
          </p:nvSpPr>
          <p:spPr>
            <a:xfrm>
              <a:off x="921482" y="4016432"/>
              <a:ext cx="459725" cy="152559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525595"/>
                  </a:lnTo>
                  <a:lnTo>
                    <a:pt x="459725" y="152559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Полилиния 25"/>
            <p:cNvSpPr/>
            <p:nvPr/>
          </p:nvSpPr>
          <p:spPr>
            <a:xfrm>
              <a:off x="1381207" y="5472682"/>
              <a:ext cx="3432278" cy="429319"/>
            </a:xfrm>
            <a:custGeom>
              <a:avLst/>
              <a:gdLst>
                <a:gd name="connsiteX0" fmla="*/ 0 w 2653531"/>
                <a:gd name="connsiteY0" fmla="*/ 24152 h 241518"/>
                <a:gd name="connsiteX1" fmla="*/ 24152 w 2653531"/>
                <a:gd name="connsiteY1" fmla="*/ 0 h 241518"/>
                <a:gd name="connsiteX2" fmla="*/ 2629379 w 2653531"/>
                <a:gd name="connsiteY2" fmla="*/ 0 h 241518"/>
                <a:gd name="connsiteX3" fmla="*/ 2653531 w 2653531"/>
                <a:gd name="connsiteY3" fmla="*/ 24152 h 241518"/>
                <a:gd name="connsiteX4" fmla="*/ 2653531 w 2653531"/>
                <a:gd name="connsiteY4" fmla="*/ 217366 h 241518"/>
                <a:gd name="connsiteX5" fmla="*/ 2629379 w 2653531"/>
                <a:gd name="connsiteY5" fmla="*/ 241518 h 241518"/>
                <a:gd name="connsiteX6" fmla="*/ 24152 w 2653531"/>
                <a:gd name="connsiteY6" fmla="*/ 241518 h 241518"/>
                <a:gd name="connsiteX7" fmla="*/ 0 w 2653531"/>
                <a:gd name="connsiteY7" fmla="*/ 217366 h 241518"/>
                <a:gd name="connsiteX8" fmla="*/ 0 w 2653531"/>
                <a:gd name="connsiteY8" fmla="*/ 24152 h 24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53531" h="241518">
                  <a:moveTo>
                    <a:pt x="0" y="24152"/>
                  </a:moveTo>
                  <a:cubicBezTo>
                    <a:pt x="0" y="10813"/>
                    <a:pt x="10813" y="0"/>
                    <a:pt x="24152" y="0"/>
                  </a:cubicBezTo>
                  <a:lnTo>
                    <a:pt x="2629379" y="0"/>
                  </a:lnTo>
                  <a:cubicBezTo>
                    <a:pt x="2642718" y="0"/>
                    <a:pt x="2653531" y="10813"/>
                    <a:pt x="2653531" y="24152"/>
                  </a:cubicBezTo>
                  <a:lnTo>
                    <a:pt x="2653531" y="217366"/>
                  </a:lnTo>
                  <a:cubicBezTo>
                    <a:pt x="2653531" y="230705"/>
                    <a:pt x="2642718" y="241518"/>
                    <a:pt x="2629379" y="241518"/>
                  </a:cubicBezTo>
                  <a:lnTo>
                    <a:pt x="24152" y="241518"/>
                  </a:lnTo>
                  <a:cubicBezTo>
                    <a:pt x="10813" y="241518"/>
                    <a:pt x="0" y="230705"/>
                    <a:pt x="0" y="217366"/>
                  </a:cubicBezTo>
                  <a:lnTo>
                    <a:pt x="0" y="24152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3744" tIns="24854" rIns="33744" bIns="24854" numCol="1" spcCol="1270" anchor="ctr" anchorCtr="0">
              <a:noAutofit/>
            </a:bodyPr>
            <a:lstStyle/>
            <a:p>
              <a:pPr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розливу, пакування, фасування</a:t>
              </a:r>
            </a:p>
          </p:txBody>
        </p:sp>
        <p:sp>
          <p:nvSpPr>
            <p:cNvPr id="28" name="Полилиния 27"/>
            <p:cNvSpPr/>
            <p:nvPr/>
          </p:nvSpPr>
          <p:spPr>
            <a:xfrm>
              <a:off x="1433360" y="6030179"/>
              <a:ext cx="3380124" cy="256357"/>
            </a:xfrm>
            <a:custGeom>
              <a:avLst/>
              <a:gdLst>
                <a:gd name="connsiteX0" fmla="*/ 0 w 2611618"/>
                <a:gd name="connsiteY0" fmla="*/ 25636 h 256357"/>
                <a:gd name="connsiteX1" fmla="*/ 25636 w 2611618"/>
                <a:gd name="connsiteY1" fmla="*/ 0 h 256357"/>
                <a:gd name="connsiteX2" fmla="*/ 2585982 w 2611618"/>
                <a:gd name="connsiteY2" fmla="*/ 0 h 256357"/>
                <a:gd name="connsiteX3" fmla="*/ 2611618 w 2611618"/>
                <a:gd name="connsiteY3" fmla="*/ 25636 h 256357"/>
                <a:gd name="connsiteX4" fmla="*/ 2611618 w 2611618"/>
                <a:gd name="connsiteY4" fmla="*/ 230721 h 256357"/>
                <a:gd name="connsiteX5" fmla="*/ 2585982 w 2611618"/>
                <a:gd name="connsiteY5" fmla="*/ 256357 h 256357"/>
                <a:gd name="connsiteX6" fmla="*/ 25636 w 2611618"/>
                <a:gd name="connsiteY6" fmla="*/ 256357 h 256357"/>
                <a:gd name="connsiteX7" fmla="*/ 0 w 2611618"/>
                <a:gd name="connsiteY7" fmla="*/ 230721 h 256357"/>
                <a:gd name="connsiteX8" fmla="*/ 0 w 2611618"/>
                <a:gd name="connsiteY8" fmla="*/ 25636 h 25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11618" h="256357">
                  <a:moveTo>
                    <a:pt x="0" y="25636"/>
                  </a:moveTo>
                  <a:cubicBezTo>
                    <a:pt x="0" y="11478"/>
                    <a:pt x="11478" y="0"/>
                    <a:pt x="25636" y="0"/>
                  </a:cubicBezTo>
                  <a:lnTo>
                    <a:pt x="2585982" y="0"/>
                  </a:lnTo>
                  <a:cubicBezTo>
                    <a:pt x="2600140" y="0"/>
                    <a:pt x="2611618" y="11478"/>
                    <a:pt x="2611618" y="25636"/>
                  </a:cubicBezTo>
                  <a:lnTo>
                    <a:pt x="2611618" y="230721"/>
                  </a:lnTo>
                  <a:cubicBezTo>
                    <a:pt x="2611618" y="244879"/>
                    <a:pt x="2600140" y="256357"/>
                    <a:pt x="2585982" y="256357"/>
                  </a:cubicBezTo>
                  <a:lnTo>
                    <a:pt x="25636" y="256357"/>
                  </a:lnTo>
                  <a:cubicBezTo>
                    <a:pt x="11478" y="256357"/>
                    <a:pt x="0" y="244879"/>
                    <a:pt x="0" y="230721"/>
                  </a:cubicBezTo>
                  <a:lnTo>
                    <a:pt x="0" y="25636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083" tIns="26558" rIns="36083" bIns="26558" numCol="1" spcCol="1270" anchor="ctr" anchorCtr="0">
              <a:noAutofit/>
            </a:bodyPr>
            <a:lstStyle/>
            <a:p>
              <a:pPr algn="ctr" defTabSz="50006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реалізація</a:t>
              </a:r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5265253" y="1189743"/>
              <a:ext cx="5203000" cy="691003"/>
            </a:xfrm>
            <a:custGeom>
              <a:avLst/>
              <a:gdLst>
                <a:gd name="connsiteX0" fmla="*/ 0 w 3532236"/>
                <a:gd name="connsiteY0" fmla="*/ 69100 h 691003"/>
                <a:gd name="connsiteX1" fmla="*/ 69100 w 3532236"/>
                <a:gd name="connsiteY1" fmla="*/ 0 h 691003"/>
                <a:gd name="connsiteX2" fmla="*/ 3463136 w 3532236"/>
                <a:gd name="connsiteY2" fmla="*/ 0 h 691003"/>
                <a:gd name="connsiteX3" fmla="*/ 3532236 w 3532236"/>
                <a:gd name="connsiteY3" fmla="*/ 69100 h 691003"/>
                <a:gd name="connsiteX4" fmla="*/ 3532236 w 3532236"/>
                <a:gd name="connsiteY4" fmla="*/ 621903 h 691003"/>
                <a:gd name="connsiteX5" fmla="*/ 3463136 w 3532236"/>
                <a:gd name="connsiteY5" fmla="*/ 691003 h 691003"/>
                <a:gd name="connsiteX6" fmla="*/ 69100 w 3532236"/>
                <a:gd name="connsiteY6" fmla="*/ 691003 h 691003"/>
                <a:gd name="connsiteX7" fmla="*/ 0 w 3532236"/>
                <a:gd name="connsiteY7" fmla="*/ 621903 h 691003"/>
                <a:gd name="connsiteX8" fmla="*/ 0 w 3532236"/>
                <a:gd name="connsiteY8" fmla="*/ 69100 h 691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32236" h="691003">
                  <a:moveTo>
                    <a:pt x="0" y="69100"/>
                  </a:moveTo>
                  <a:cubicBezTo>
                    <a:pt x="0" y="30937"/>
                    <a:pt x="30937" y="0"/>
                    <a:pt x="69100" y="0"/>
                  </a:cubicBezTo>
                  <a:lnTo>
                    <a:pt x="3463136" y="0"/>
                  </a:lnTo>
                  <a:cubicBezTo>
                    <a:pt x="3501299" y="0"/>
                    <a:pt x="3532236" y="30937"/>
                    <a:pt x="3532236" y="69100"/>
                  </a:cubicBezTo>
                  <a:lnTo>
                    <a:pt x="3532236" y="621903"/>
                  </a:lnTo>
                  <a:cubicBezTo>
                    <a:pt x="3532236" y="660066"/>
                    <a:pt x="3501299" y="691003"/>
                    <a:pt x="3463136" y="691003"/>
                  </a:cubicBezTo>
                  <a:lnTo>
                    <a:pt x="69100" y="691003"/>
                  </a:lnTo>
                  <a:cubicBezTo>
                    <a:pt x="30937" y="691003"/>
                    <a:pt x="0" y="660066"/>
                    <a:pt x="0" y="621903"/>
                  </a:cubicBezTo>
                  <a:lnTo>
                    <a:pt x="0" y="6910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719" tIns="40559" rIns="50719" bIns="40559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Є АКЦИЗНИЙ СКЛАД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ПРИМІЩЕННЯ АБО ТЕРИТОРІЯ</a:t>
              </a:r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5377129" y="2068311"/>
              <a:ext cx="355693" cy="5190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519038"/>
                  </a:lnTo>
                  <a:lnTo>
                    <a:pt x="355693" y="519038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Полилиния 31"/>
            <p:cNvSpPr/>
            <p:nvPr/>
          </p:nvSpPr>
          <p:spPr>
            <a:xfrm>
              <a:off x="5382665" y="2034912"/>
              <a:ext cx="530084" cy="184903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849038"/>
                  </a:lnTo>
                  <a:lnTo>
                    <a:pt x="355693" y="1849038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Полилиния 32"/>
            <p:cNvSpPr/>
            <p:nvPr/>
          </p:nvSpPr>
          <p:spPr>
            <a:xfrm>
              <a:off x="5649729" y="1880746"/>
              <a:ext cx="6556577" cy="2311130"/>
            </a:xfrm>
            <a:custGeom>
              <a:avLst/>
              <a:gdLst>
                <a:gd name="connsiteX0" fmla="*/ 0 w 6125807"/>
                <a:gd name="connsiteY0" fmla="*/ 162213 h 1622126"/>
                <a:gd name="connsiteX1" fmla="*/ 162213 w 6125807"/>
                <a:gd name="connsiteY1" fmla="*/ 0 h 1622126"/>
                <a:gd name="connsiteX2" fmla="*/ 5963594 w 6125807"/>
                <a:gd name="connsiteY2" fmla="*/ 0 h 1622126"/>
                <a:gd name="connsiteX3" fmla="*/ 6125807 w 6125807"/>
                <a:gd name="connsiteY3" fmla="*/ 162213 h 1622126"/>
                <a:gd name="connsiteX4" fmla="*/ 6125807 w 6125807"/>
                <a:gd name="connsiteY4" fmla="*/ 1459913 h 1622126"/>
                <a:gd name="connsiteX5" fmla="*/ 5963594 w 6125807"/>
                <a:gd name="connsiteY5" fmla="*/ 1622126 h 1622126"/>
                <a:gd name="connsiteX6" fmla="*/ 162213 w 6125807"/>
                <a:gd name="connsiteY6" fmla="*/ 1622126 h 1622126"/>
                <a:gd name="connsiteX7" fmla="*/ 0 w 6125807"/>
                <a:gd name="connsiteY7" fmla="*/ 1459913 h 1622126"/>
                <a:gd name="connsiteX8" fmla="*/ 0 w 6125807"/>
                <a:gd name="connsiteY8" fmla="*/ 162213 h 1622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25807" h="1622126">
                  <a:moveTo>
                    <a:pt x="0" y="162213"/>
                  </a:moveTo>
                  <a:cubicBezTo>
                    <a:pt x="0" y="72625"/>
                    <a:pt x="72625" y="0"/>
                    <a:pt x="162213" y="0"/>
                  </a:cubicBezTo>
                  <a:lnTo>
                    <a:pt x="5963594" y="0"/>
                  </a:lnTo>
                  <a:cubicBezTo>
                    <a:pt x="6053182" y="0"/>
                    <a:pt x="6125807" y="72625"/>
                    <a:pt x="6125807" y="162213"/>
                  </a:cubicBezTo>
                  <a:lnTo>
                    <a:pt x="6125807" y="1459913"/>
                  </a:lnTo>
                  <a:cubicBezTo>
                    <a:pt x="6125807" y="1549501"/>
                    <a:pt x="6053182" y="1622126"/>
                    <a:pt x="5963594" y="1622126"/>
                  </a:cubicBezTo>
                  <a:lnTo>
                    <a:pt x="162213" y="1622126"/>
                  </a:lnTo>
                  <a:cubicBezTo>
                    <a:pt x="72625" y="1622126"/>
                    <a:pt x="0" y="1549501"/>
                    <a:pt x="0" y="1459913"/>
                  </a:cubicBezTo>
                  <a:lnTo>
                    <a:pt x="0" y="162213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180" tIns="65290" rIns="74180" bIns="65290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загальна місткість розташованих </a:t>
              </a:r>
              <a:r>
                <a:rPr lang="uk-UA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ємностей</a:t>
              </a: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навантаження-розвантаження та зберігання- пального ≤ 200 м</a:t>
              </a:r>
              <a:r>
                <a:rPr lang="uk-UA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</a:p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власник або користувач такого приміщення або території отримує протягом календарного року пальне ≤1000 м</a:t>
              </a:r>
              <a:r>
                <a:rPr lang="uk-UA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</a:t>
              </a: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(без урахування обсягів пального отриманого через роздріб)</a:t>
              </a:r>
            </a:p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використовує пальне виключно на власного споживання або промислової переробки і  не реалізує або зберігає його іншим особам</a:t>
              </a:r>
            </a:p>
          </p:txBody>
        </p:sp>
        <p:sp>
          <p:nvSpPr>
            <p:cNvPr id="34" name="Полилиния 33"/>
            <p:cNvSpPr/>
            <p:nvPr/>
          </p:nvSpPr>
          <p:spPr>
            <a:xfrm>
              <a:off x="5377129" y="1880746"/>
              <a:ext cx="377431" cy="35919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404371"/>
                  </a:lnTo>
                  <a:lnTo>
                    <a:pt x="371895" y="340437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Полилиния 34"/>
            <p:cNvSpPr/>
            <p:nvPr/>
          </p:nvSpPr>
          <p:spPr>
            <a:xfrm>
              <a:off x="5647707" y="4326812"/>
              <a:ext cx="6558598" cy="1542573"/>
            </a:xfrm>
            <a:custGeom>
              <a:avLst/>
              <a:gdLst>
                <a:gd name="connsiteX0" fmla="*/ 0 w 6089429"/>
                <a:gd name="connsiteY0" fmla="*/ 128267 h 1282669"/>
                <a:gd name="connsiteX1" fmla="*/ 128267 w 6089429"/>
                <a:gd name="connsiteY1" fmla="*/ 0 h 1282669"/>
                <a:gd name="connsiteX2" fmla="*/ 5961162 w 6089429"/>
                <a:gd name="connsiteY2" fmla="*/ 0 h 1282669"/>
                <a:gd name="connsiteX3" fmla="*/ 6089429 w 6089429"/>
                <a:gd name="connsiteY3" fmla="*/ 128267 h 1282669"/>
                <a:gd name="connsiteX4" fmla="*/ 6089429 w 6089429"/>
                <a:gd name="connsiteY4" fmla="*/ 1154402 h 1282669"/>
                <a:gd name="connsiteX5" fmla="*/ 5961162 w 6089429"/>
                <a:gd name="connsiteY5" fmla="*/ 1282669 h 1282669"/>
                <a:gd name="connsiteX6" fmla="*/ 128267 w 6089429"/>
                <a:gd name="connsiteY6" fmla="*/ 1282669 h 1282669"/>
                <a:gd name="connsiteX7" fmla="*/ 0 w 6089429"/>
                <a:gd name="connsiteY7" fmla="*/ 1154402 h 1282669"/>
                <a:gd name="connsiteX8" fmla="*/ 0 w 6089429"/>
                <a:gd name="connsiteY8" fmla="*/ 128267 h 1282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89429" h="1282669">
                  <a:moveTo>
                    <a:pt x="0" y="128267"/>
                  </a:moveTo>
                  <a:cubicBezTo>
                    <a:pt x="0" y="57427"/>
                    <a:pt x="57427" y="0"/>
                    <a:pt x="128267" y="0"/>
                  </a:cubicBezTo>
                  <a:lnTo>
                    <a:pt x="5961162" y="0"/>
                  </a:lnTo>
                  <a:cubicBezTo>
                    <a:pt x="6032002" y="0"/>
                    <a:pt x="6089429" y="57427"/>
                    <a:pt x="6089429" y="128267"/>
                  </a:cubicBezTo>
                  <a:lnTo>
                    <a:pt x="6089429" y="1154402"/>
                  </a:lnTo>
                  <a:cubicBezTo>
                    <a:pt x="6089429" y="1225242"/>
                    <a:pt x="6032002" y="1282669"/>
                    <a:pt x="5961162" y="1282669"/>
                  </a:cubicBezTo>
                  <a:lnTo>
                    <a:pt x="128267" y="1282669"/>
                  </a:lnTo>
                  <a:cubicBezTo>
                    <a:pt x="57427" y="1282669"/>
                    <a:pt x="0" y="1225242"/>
                    <a:pt x="0" y="1154402"/>
                  </a:cubicBezTo>
                  <a:lnTo>
                    <a:pt x="0" y="128267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238" tIns="55348" rIns="64238" bIns="55348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власник або користувач яких є СГ - платник єдиного податку </a:t>
              </a:r>
              <a:r>
                <a:rPr lang="uk-UA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4групи</a:t>
              </a: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який отримує протягом календарного року пальне </a:t>
              </a:r>
              <a:r>
                <a:rPr lang="uk-UA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≤10000 </a:t>
              </a: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</a:t>
              </a:r>
              <a:r>
                <a:rPr lang="uk-UA" sz="1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uk-UA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(без </a:t>
              </a: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 обсягів пального отриманого через роздріб),</a:t>
              </a:r>
            </a:p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використовує пальне виключно для потреб власного споживання і не реалізує або зберігає його іншим особам</a:t>
              </a:r>
            </a:p>
          </p:txBody>
        </p:sp>
        <p:sp>
          <p:nvSpPr>
            <p:cNvPr id="37" name="Полилиния 36"/>
            <p:cNvSpPr/>
            <p:nvPr/>
          </p:nvSpPr>
          <p:spPr>
            <a:xfrm>
              <a:off x="5647709" y="6030179"/>
              <a:ext cx="6440513" cy="598727"/>
            </a:xfrm>
            <a:custGeom>
              <a:avLst/>
              <a:gdLst>
                <a:gd name="connsiteX0" fmla="*/ 0 w 6091753"/>
                <a:gd name="connsiteY0" fmla="*/ 39575 h 395752"/>
                <a:gd name="connsiteX1" fmla="*/ 39575 w 6091753"/>
                <a:gd name="connsiteY1" fmla="*/ 0 h 395752"/>
                <a:gd name="connsiteX2" fmla="*/ 6052178 w 6091753"/>
                <a:gd name="connsiteY2" fmla="*/ 0 h 395752"/>
                <a:gd name="connsiteX3" fmla="*/ 6091753 w 6091753"/>
                <a:gd name="connsiteY3" fmla="*/ 39575 h 395752"/>
                <a:gd name="connsiteX4" fmla="*/ 6091753 w 6091753"/>
                <a:gd name="connsiteY4" fmla="*/ 356177 h 395752"/>
                <a:gd name="connsiteX5" fmla="*/ 6052178 w 6091753"/>
                <a:gd name="connsiteY5" fmla="*/ 395752 h 395752"/>
                <a:gd name="connsiteX6" fmla="*/ 39575 w 6091753"/>
                <a:gd name="connsiteY6" fmla="*/ 395752 h 395752"/>
                <a:gd name="connsiteX7" fmla="*/ 0 w 6091753"/>
                <a:gd name="connsiteY7" fmla="*/ 356177 h 395752"/>
                <a:gd name="connsiteX8" fmla="*/ 0 w 6091753"/>
                <a:gd name="connsiteY8" fmla="*/ 39575 h 39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91753" h="395752">
                  <a:moveTo>
                    <a:pt x="0" y="39575"/>
                  </a:moveTo>
                  <a:cubicBezTo>
                    <a:pt x="0" y="17718"/>
                    <a:pt x="17718" y="0"/>
                    <a:pt x="39575" y="0"/>
                  </a:cubicBezTo>
                  <a:lnTo>
                    <a:pt x="6052178" y="0"/>
                  </a:lnTo>
                  <a:cubicBezTo>
                    <a:pt x="6074035" y="0"/>
                    <a:pt x="6091753" y="17718"/>
                    <a:pt x="6091753" y="39575"/>
                  </a:cubicBezTo>
                  <a:lnTo>
                    <a:pt x="6091753" y="356177"/>
                  </a:lnTo>
                  <a:cubicBezTo>
                    <a:pt x="6091753" y="378034"/>
                    <a:pt x="6074035" y="395752"/>
                    <a:pt x="6052178" y="395752"/>
                  </a:cubicBezTo>
                  <a:lnTo>
                    <a:pt x="39575" y="395752"/>
                  </a:lnTo>
                  <a:cubicBezTo>
                    <a:pt x="17718" y="395752"/>
                    <a:pt x="0" y="378034"/>
                    <a:pt x="0" y="356177"/>
                  </a:cubicBezTo>
                  <a:lnTo>
                    <a:pt x="0" y="39575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261" tIns="29371" rIns="38261" bIns="29371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паливний бак для зберігання пального в транспортному засобі або технічному обладнанні, пристрої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07504" y="4682203"/>
            <a:ext cx="3631796" cy="346249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68580" tIns="34290" rIns="68580" bIns="34290" rtlCol="0">
            <a:spAutoFit/>
          </a:bodyPr>
          <a:lstStyle/>
          <a:p>
            <a:r>
              <a:rPr lang="uk-UA" b="1" dirty="0" smtClean="0"/>
              <a:t>*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Реєструються в СЕАРП та СЕ за заявою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>
            <a:stCxn id="22" idx="7"/>
          </p:cNvCxnSpPr>
          <p:nvPr/>
        </p:nvCxnSpPr>
        <p:spPr>
          <a:xfrm flipH="1">
            <a:off x="572877" y="3557807"/>
            <a:ext cx="3447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2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253940"/>
            <a:ext cx="8216900" cy="447675"/>
          </a:xfrm>
        </p:spPr>
        <p:txBody>
          <a:bodyPr>
            <a:no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АКЦИЗНИЙ СКЛАД</a:t>
            </a:r>
            <a:r>
              <a:rPr lang="uk-UA" sz="3200" dirty="0" smtClean="0"/>
              <a:t>*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ПЕРЕСУВНИЙ</a:t>
            </a:r>
            <a:endParaRPr lang="uk-UA" sz="32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352425" y="807100"/>
            <a:ext cx="8468047" cy="4039597"/>
            <a:chOff x="469899" y="1312382"/>
            <a:chExt cx="11290729" cy="5386129"/>
          </a:xfrm>
        </p:grpSpPr>
        <p:sp>
          <p:nvSpPr>
            <p:cNvPr id="5" name="Полилиния 4"/>
            <p:cNvSpPr/>
            <p:nvPr/>
          </p:nvSpPr>
          <p:spPr>
            <a:xfrm>
              <a:off x="469899" y="1312382"/>
              <a:ext cx="5745465" cy="2108088"/>
            </a:xfrm>
            <a:custGeom>
              <a:avLst/>
              <a:gdLst>
                <a:gd name="connsiteX0" fmla="*/ 0 w 5745465"/>
                <a:gd name="connsiteY0" fmla="*/ 210809 h 2108088"/>
                <a:gd name="connsiteX1" fmla="*/ 210809 w 5745465"/>
                <a:gd name="connsiteY1" fmla="*/ 0 h 2108088"/>
                <a:gd name="connsiteX2" fmla="*/ 5534656 w 5745465"/>
                <a:gd name="connsiteY2" fmla="*/ 0 h 2108088"/>
                <a:gd name="connsiteX3" fmla="*/ 5745465 w 5745465"/>
                <a:gd name="connsiteY3" fmla="*/ 210809 h 2108088"/>
                <a:gd name="connsiteX4" fmla="*/ 5745465 w 5745465"/>
                <a:gd name="connsiteY4" fmla="*/ 1897279 h 2108088"/>
                <a:gd name="connsiteX5" fmla="*/ 5534656 w 5745465"/>
                <a:gd name="connsiteY5" fmla="*/ 2108088 h 2108088"/>
                <a:gd name="connsiteX6" fmla="*/ 210809 w 5745465"/>
                <a:gd name="connsiteY6" fmla="*/ 2108088 h 2108088"/>
                <a:gd name="connsiteX7" fmla="*/ 0 w 5745465"/>
                <a:gd name="connsiteY7" fmla="*/ 1897279 h 2108088"/>
                <a:gd name="connsiteX8" fmla="*/ 0 w 5745465"/>
                <a:gd name="connsiteY8" fmla="*/ 210809 h 2108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45465" h="2108088">
                  <a:moveTo>
                    <a:pt x="0" y="210809"/>
                  </a:moveTo>
                  <a:cubicBezTo>
                    <a:pt x="0" y="94382"/>
                    <a:pt x="94382" y="0"/>
                    <a:pt x="210809" y="0"/>
                  </a:cubicBezTo>
                  <a:lnTo>
                    <a:pt x="5534656" y="0"/>
                  </a:lnTo>
                  <a:cubicBezTo>
                    <a:pt x="5651083" y="0"/>
                    <a:pt x="5745465" y="94382"/>
                    <a:pt x="5745465" y="210809"/>
                  </a:cubicBezTo>
                  <a:lnTo>
                    <a:pt x="5745465" y="1897279"/>
                  </a:lnTo>
                  <a:cubicBezTo>
                    <a:pt x="5745465" y="2013706"/>
                    <a:pt x="5651083" y="2108088"/>
                    <a:pt x="5534656" y="2108088"/>
                  </a:cubicBezTo>
                  <a:lnTo>
                    <a:pt x="210809" y="2108088"/>
                  </a:lnTo>
                  <a:cubicBezTo>
                    <a:pt x="94382" y="2108088"/>
                    <a:pt x="0" y="2013706"/>
                    <a:pt x="0" y="1897279"/>
                  </a:cubicBezTo>
                  <a:lnTo>
                    <a:pt x="0" y="21080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224" tIns="82064" rIns="92224" bIns="82064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Транспортний засіб </a:t>
              </a:r>
              <a:r>
                <a:rPr lang="uk-UA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(автомобільний, залізничний, морський, річковий, повітряний, магістральний трубопровід)</a:t>
              </a:r>
              <a:r>
                <a:rPr lang="uk-UA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якому переміщується та/або зберігається пальне або спирт етиловий на митній території </a:t>
              </a:r>
              <a:r>
                <a:rPr lang="uk-UA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України</a:t>
              </a:r>
              <a:endPara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1044445" y="3420471"/>
              <a:ext cx="580773" cy="69745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97453"/>
                  </a:lnTo>
                  <a:lnTo>
                    <a:pt x="580773" y="697453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олилиния 6"/>
            <p:cNvSpPr/>
            <p:nvPr/>
          </p:nvSpPr>
          <p:spPr>
            <a:xfrm>
              <a:off x="1625219" y="3594144"/>
              <a:ext cx="4371432" cy="1047559"/>
            </a:xfrm>
            <a:custGeom>
              <a:avLst/>
              <a:gdLst>
                <a:gd name="connsiteX0" fmla="*/ 0 w 4371432"/>
                <a:gd name="connsiteY0" fmla="*/ 104756 h 1047559"/>
                <a:gd name="connsiteX1" fmla="*/ 104756 w 4371432"/>
                <a:gd name="connsiteY1" fmla="*/ 0 h 1047559"/>
                <a:gd name="connsiteX2" fmla="*/ 4266676 w 4371432"/>
                <a:gd name="connsiteY2" fmla="*/ 0 h 1047559"/>
                <a:gd name="connsiteX3" fmla="*/ 4371432 w 4371432"/>
                <a:gd name="connsiteY3" fmla="*/ 104756 h 1047559"/>
                <a:gd name="connsiteX4" fmla="*/ 4371432 w 4371432"/>
                <a:gd name="connsiteY4" fmla="*/ 942803 h 1047559"/>
                <a:gd name="connsiteX5" fmla="*/ 4266676 w 4371432"/>
                <a:gd name="connsiteY5" fmla="*/ 1047559 h 1047559"/>
                <a:gd name="connsiteX6" fmla="*/ 104756 w 4371432"/>
                <a:gd name="connsiteY6" fmla="*/ 1047559 h 1047559"/>
                <a:gd name="connsiteX7" fmla="*/ 0 w 4371432"/>
                <a:gd name="connsiteY7" fmla="*/ 942803 h 1047559"/>
                <a:gd name="connsiteX8" fmla="*/ 0 w 4371432"/>
                <a:gd name="connsiteY8" fmla="*/ 104756 h 1047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71432" h="1047559">
                  <a:moveTo>
                    <a:pt x="0" y="104756"/>
                  </a:moveTo>
                  <a:cubicBezTo>
                    <a:pt x="0" y="46901"/>
                    <a:pt x="46901" y="0"/>
                    <a:pt x="104756" y="0"/>
                  </a:cubicBezTo>
                  <a:lnTo>
                    <a:pt x="4266676" y="0"/>
                  </a:lnTo>
                  <a:cubicBezTo>
                    <a:pt x="4324531" y="0"/>
                    <a:pt x="4371432" y="46901"/>
                    <a:pt x="4371432" y="104756"/>
                  </a:cubicBezTo>
                  <a:lnTo>
                    <a:pt x="4371432" y="942803"/>
                  </a:lnTo>
                  <a:cubicBezTo>
                    <a:pt x="4371432" y="1000658"/>
                    <a:pt x="4324531" y="1047559"/>
                    <a:pt x="4266676" y="1047559"/>
                  </a:cubicBezTo>
                  <a:lnTo>
                    <a:pt x="104756" y="1047559"/>
                  </a:lnTo>
                  <a:cubicBezTo>
                    <a:pt x="46901" y="1047559"/>
                    <a:pt x="0" y="1000658"/>
                    <a:pt x="0" y="942803"/>
                  </a:cubicBezTo>
                  <a:lnTo>
                    <a:pt x="0" y="104756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352" tIns="48462" rIns="57352" bIns="48462" numCol="1" spcCol="1270" anchor="ctr" anchorCtr="0">
              <a:noAutofit/>
            </a:bodyPr>
            <a:lstStyle/>
            <a:p>
              <a:pPr algn="just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переміщення в ньому митною територією України пального або спирту етилового, що реалізується</a:t>
              </a: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044446" y="3876102"/>
              <a:ext cx="580773" cy="183408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834081"/>
                  </a:lnTo>
                  <a:lnTo>
                    <a:pt x="580773" y="183408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илиния 8"/>
            <p:cNvSpPr/>
            <p:nvPr/>
          </p:nvSpPr>
          <p:spPr>
            <a:xfrm>
              <a:off x="1625219" y="4782975"/>
              <a:ext cx="4371432" cy="943154"/>
            </a:xfrm>
            <a:custGeom>
              <a:avLst/>
              <a:gdLst>
                <a:gd name="connsiteX0" fmla="*/ 0 w 4371432"/>
                <a:gd name="connsiteY0" fmla="*/ 94315 h 943154"/>
                <a:gd name="connsiteX1" fmla="*/ 94315 w 4371432"/>
                <a:gd name="connsiteY1" fmla="*/ 0 h 943154"/>
                <a:gd name="connsiteX2" fmla="*/ 4277117 w 4371432"/>
                <a:gd name="connsiteY2" fmla="*/ 0 h 943154"/>
                <a:gd name="connsiteX3" fmla="*/ 4371432 w 4371432"/>
                <a:gd name="connsiteY3" fmla="*/ 94315 h 943154"/>
                <a:gd name="connsiteX4" fmla="*/ 4371432 w 4371432"/>
                <a:gd name="connsiteY4" fmla="*/ 848839 h 943154"/>
                <a:gd name="connsiteX5" fmla="*/ 4277117 w 4371432"/>
                <a:gd name="connsiteY5" fmla="*/ 943154 h 943154"/>
                <a:gd name="connsiteX6" fmla="*/ 94315 w 4371432"/>
                <a:gd name="connsiteY6" fmla="*/ 943154 h 943154"/>
                <a:gd name="connsiteX7" fmla="*/ 0 w 4371432"/>
                <a:gd name="connsiteY7" fmla="*/ 848839 h 943154"/>
                <a:gd name="connsiteX8" fmla="*/ 0 w 4371432"/>
                <a:gd name="connsiteY8" fmla="*/ 94315 h 943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71432" h="943154">
                  <a:moveTo>
                    <a:pt x="0" y="94315"/>
                  </a:moveTo>
                  <a:cubicBezTo>
                    <a:pt x="0" y="42226"/>
                    <a:pt x="42226" y="0"/>
                    <a:pt x="94315" y="0"/>
                  </a:cubicBezTo>
                  <a:lnTo>
                    <a:pt x="4277117" y="0"/>
                  </a:lnTo>
                  <a:cubicBezTo>
                    <a:pt x="4329206" y="0"/>
                    <a:pt x="4371432" y="42226"/>
                    <a:pt x="4371432" y="94315"/>
                  </a:cubicBezTo>
                  <a:lnTo>
                    <a:pt x="4371432" y="848839"/>
                  </a:lnTo>
                  <a:cubicBezTo>
                    <a:pt x="4371432" y="900928"/>
                    <a:pt x="4329206" y="943154"/>
                    <a:pt x="4277117" y="943154"/>
                  </a:cubicBezTo>
                  <a:lnTo>
                    <a:pt x="94315" y="943154"/>
                  </a:lnTo>
                  <a:cubicBezTo>
                    <a:pt x="42226" y="943154"/>
                    <a:pt x="0" y="900928"/>
                    <a:pt x="0" y="848839"/>
                  </a:cubicBezTo>
                  <a:lnTo>
                    <a:pt x="0" y="94315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294" tIns="45404" rIns="54294" bIns="45404" numCol="1" spcCol="1270" anchor="ctr" anchorCtr="0">
              <a:noAutofit/>
            </a:bodyPr>
            <a:lstStyle/>
            <a:p>
              <a:pPr algn="just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зберігання в ньому пального або спирту етилового на митній території України</a:t>
              </a: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625219" y="5840221"/>
              <a:ext cx="4371432" cy="858290"/>
            </a:xfrm>
            <a:custGeom>
              <a:avLst/>
              <a:gdLst>
                <a:gd name="connsiteX0" fmla="*/ 0 w 4371432"/>
                <a:gd name="connsiteY0" fmla="*/ 85829 h 858290"/>
                <a:gd name="connsiteX1" fmla="*/ 85829 w 4371432"/>
                <a:gd name="connsiteY1" fmla="*/ 0 h 858290"/>
                <a:gd name="connsiteX2" fmla="*/ 4285603 w 4371432"/>
                <a:gd name="connsiteY2" fmla="*/ 0 h 858290"/>
                <a:gd name="connsiteX3" fmla="*/ 4371432 w 4371432"/>
                <a:gd name="connsiteY3" fmla="*/ 85829 h 858290"/>
                <a:gd name="connsiteX4" fmla="*/ 4371432 w 4371432"/>
                <a:gd name="connsiteY4" fmla="*/ 772461 h 858290"/>
                <a:gd name="connsiteX5" fmla="*/ 4285603 w 4371432"/>
                <a:gd name="connsiteY5" fmla="*/ 858290 h 858290"/>
                <a:gd name="connsiteX6" fmla="*/ 85829 w 4371432"/>
                <a:gd name="connsiteY6" fmla="*/ 858290 h 858290"/>
                <a:gd name="connsiteX7" fmla="*/ 0 w 4371432"/>
                <a:gd name="connsiteY7" fmla="*/ 772461 h 858290"/>
                <a:gd name="connsiteX8" fmla="*/ 0 w 4371432"/>
                <a:gd name="connsiteY8" fmla="*/ 85829 h 858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71432" h="858290">
                  <a:moveTo>
                    <a:pt x="0" y="85829"/>
                  </a:moveTo>
                  <a:cubicBezTo>
                    <a:pt x="0" y="38427"/>
                    <a:pt x="38427" y="0"/>
                    <a:pt x="85829" y="0"/>
                  </a:cubicBezTo>
                  <a:lnTo>
                    <a:pt x="4285603" y="0"/>
                  </a:lnTo>
                  <a:cubicBezTo>
                    <a:pt x="4333005" y="0"/>
                    <a:pt x="4371432" y="38427"/>
                    <a:pt x="4371432" y="85829"/>
                  </a:cubicBezTo>
                  <a:lnTo>
                    <a:pt x="4371432" y="772461"/>
                  </a:lnTo>
                  <a:cubicBezTo>
                    <a:pt x="4371432" y="819863"/>
                    <a:pt x="4333005" y="858290"/>
                    <a:pt x="4285603" y="858290"/>
                  </a:cubicBezTo>
                  <a:lnTo>
                    <a:pt x="85829" y="858290"/>
                  </a:lnTo>
                  <a:cubicBezTo>
                    <a:pt x="38427" y="858290"/>
                    <a:pt x="0" y="819863"/>
                    <a:pt x="0" y="772461"/>
                  </a:cubicBezTo>
                  <a:lnTo>
                    <a:pt x="0" y="8582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808" tIns="42918" rIns="51808" bIns="42918" numCol="1" spcCol="1270" anchor="ctr" anchorCtr="0">
              <a:noAutofit/>
            </a:bodyPr>
            <a:lstStyle/>
            <a:p>
              <a:pPr algn="just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ввезення пального або спирту етилового на митну територію України</a:t>
              </a: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6500992" y="1312575"/>
              <a:ext cx="4442493" cy="879158"/>
            </a:xfrm>
            <a:custGeom>
              <a:avLst/>
              <a:gdLst>
                <a:gd name="connsiteX0" fmla="*/ 0 w 4442493"/>
                <a:gd name="connsiteY0" fmla="*/ 87916 h 879158"/>
                <a:gd name="connsiteX1" fmla="*/ 87916 w 4442493"/>
                <a:gd name="connsiteY1" fmla="*/ 0 h 879158"/>
                <a:gd name="connsiteX2" fmla="*/ 4354577 w 4442493"/>
                <a:gd name="connsiteY2" fmla="*/ 0 h 879158"/>
                <a:gd name="connsiteX3" fmla="*/ 4442493 w 4442493"/>
                <a:gd name="connsiteY3" fmla="*/ 87916 h 879158"/>
                <a:gd name="connsiteX4" fmla="*/ 4442493 w 4442493"/>
                <a:gd name="connsiteY4" fmla="*/ 791242 h 879158"/>
                <a:gd name="connsiteX5" fmla="*/ 4354577 w 4442493"/>
                <a:gd name="connsiteY5" fmla="*/ 879158 h 879158"/>
                <a:gd name="connsiteX6" fmla="*/ 87916 w 4442493"/>
                <a:gd name="connsiteY6" fmla="*/ 879158 h 879158"/>
                <a:gd name="connsiteX7" fmla="*/ 0 w 4442493"/>
                <a:gd name="connsiteY7" fmla="*/ 791242 h 879158"/>
                <a:gd name="connsiteX8" fmla="*/ 0 w 4442493"/>
                <a:gd name="connsiteY8" fmla="*/ 87916 h 879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42493" h="879158">
                  <a:moveTo>
                    <a:pt x="0" y="87916"/>
                  </a:moveTo>
                  <a:cubicBezTo>
                    <a:pt x="0" y="39361"/>
                    <a:pt x="39361" y="0"/>
                    <a:pt x="87916" y="0"/>
                  </a:cubicBezTo>
                  <a:lnTo>
                    <a:pt x="4354577" y="0"/>
                  </a:lnTo>
                  <a:cubicBezTo>
                    <a:pt x="4403132" y="0"/>
                    <a:pt x="4442493" y="39361"/>
                    <a:pt x="4442493" y="87916"/>
                  </a:cubicBezTo>
                  <a:lnTo>
                    <a:pt x="4442493" y="791242"/>
                  </a:lnTo>
                  <a:cubicBezTo>
                    <a:pt x="4442493" y="839797"/>
                    <a:pt x="4403132" y="879158"/>
                    <a:pt x="4354577" y="879158"/>
                  </a:cubicBezTo>
                  <a:lnTo>
                    <a:pt x="87916" y="879158"/>
                  </a:lnTo>
                  <a:cubicBezTo>
                    <a:pt x="39361" y="879158"/>
                    <a:pt x="0" y="839797"/>
                    <a:pt x="0" y="791242"/>
                  </a:cubicBezTo>
                  <a:lnTo>
                    <a:pt x="0" y="87916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230" tIns="46070" rIns="56230" bIns="46070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Є АКЦИЗНИЙ СКЛАД</a:t>
              </a: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ПЕРЕСУВНИЙ </a:t>
              </a:r>
              <a:r>
                <a:rPr lang="uk-UA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ТРАНСПОРТНИЙ ЗАСІБ</a:t>
              </a: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6945241" y="2191733"/>
              <a:ext cx="447391" cy="111490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114909"/>
                  </a:lnTo>
                  <a:lnTo>
                    <a:pt x="447391" y="1114909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олилиния 14"/>
            <p:cNvSpPr/>
            <p:nvPr/>
          </p:nvSpPr>
          <p:spPr>
            <a:xfrm>
              <a:off x="7392633" y="2333134"/>
              <a:ext cx="4367995" cy="2308569"/>
            </a:xfrm>
            <a:custGeom>
              <a:avLst/>
              <a:gdLst>
                <a:gd name="connsiteX0" fmla="*/ 0 w 4658459"/>
                <a:gd name="connsiteY0" fmla="*/ 194702 h 1947016"/>
                <a:gd name="connsiteX1" fmla="*/ 194702 w 4658459"/>
                <a:gd name="connsiteY1" fmla="*/ 0 h 1947016"/>
                <a:gd name="connsiteX2" fmla="*/ 4463757 w 4658459"/>
                <a:gd name="connsiteY2" fmla="*/ 0 h 1947016"/>
                <a:gd name="connsiteX3" fmla="*/ 4658459 w 4658459"/>
                <a:gd name="connsiteY3" fmla="*/ 194702 h 1947016"/>
                <a:gd name="connsiteX4" fmla="*/ 4658459 w 4658459"/>
                <a:gd name="connsiteY4" fmla="*/ 1752314 h 1947016"/>
                <a:gd name="connsiteX5" fmla="*/ 4463757 w 4658459"/>
                <a:gd name="connsiteY5" fmla="*/ 1947016 h 1947016"/>
                <a:gd name="connsiteX6" fmla="*/ 194702 w 4658459"/>
                <a:gd name="connsiteY6" fmla="*/ 1947016 h 1947016"/>
                <a:gd name="connsiteX7" fmla="*/ 0 w 4658459"/>
                <a:gd name="connsiteY7" fmla="*/ 1752314 h 1947016"/>
                <a:gd name="connsiteX8" fmla="*/ 0 w 4658459"/>
                <a:gd name="connsiteY8" fmla="*/ 194702 h 1947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658459" h="1947016">
                  <a:moveTo>
                    <a:pt x="0" y="194702"/>
                  </a:moveTo>
                  <a:cubicBezTo>
                    <a:pt x="0" y="87171"/>
                    <a:pt x="87171" y="0"/>
                    <a:pt x="194702" y="0"/>
                  </a:cubicBezTo>
                  <a:lnTo>
                    <a:pt x="4463757" y="0"/>
                  </a:lnTo>
                  <a:cubicBezTo>
                    <a:pt x="4571288" y="0"/>
                    <a:pt x="4658459" y="87171"/>
                    <a:pt x="4658459" y="194702"/>
                  </a:cubicBezTo>
                  <a:lnTo>
                    <a:pt x="4658459" y="1752314"/>
                  </a:lnTo>
                  <a:cubicBezTo>
                    <a:pt x="4658459" y="1859845"/>
                    <a:pt x="4571288" y="1947016"/>
                    <a:pt x="4463757" y="1947016"/>
                  </a:cubicBezTo>
                  <a:lnTo>
                    <a:pt x="194702" y="1947016"/>
                  </a:lnTo>
                  <a:cubicBezTo>
                    <a:pt x="87171" y="1947016"/>
                    <a:pt x="0" y="1859845"/>
                    <a:pt x="0" y="1752314"/>
                  </a:cubicBezTo>
                  <a:lnTo>
                    <a:pt x="0" y="194702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696" tIns="74806" rIns="83696" bIns="74806" numCol="1" spcCol="1270" anchor="ctr" anchorCtr="0">
              <a:noAutofit/>
            </a:bodyPr>
            <a:lstStyle/>
            <a:p>
              <a:pPr algn="just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 використовується суб’єктом господарювання, який не є розпорядником акцизного складу, для переміщення на митній території України власного пального або спирту етилового для потреб власного споживання чи промислової переробки</a:t>
              </a:r>
            </a:p>
          </p:txBody>
        </p:sp>
      </p:grpSp>
      <p:cxnSp>
        <p:nvCxnSpPr>
          <p:cNvPr id="16" name="Прямая соединительная линия 15"/>
          <p:cNvCxnSpPr/>
          <p:nvPr/>
        </p:nvCxnSpPr>
        <p:spPr>
          <a:xfrm>
            <a:off x="783335" y="3940915"/>
            <a:ext cx="4355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48064" y="4117411"/>
            <a:ext cx="3816424" cy="561692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68580" tIns="34290" rIns="68580" bIns="34290" rtlCol="0">
            <a:spAutoFit/>
          </a:bodyPr>
          <a:lstStyle/>
          <a:p>
            <a:r>
              <a:rPr lang="uk-UA" b="1" dirty="0" smtClean="0"/>
              <a:t>*</a:t>
            </a:r>
            <a:r>
              <a:rPr lang="uk-UA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Реєструються в СЕАРП та СЕ з акцизних накладних</a:t>
            </a:r>
            <a:endParaRPr lang="uk-UA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71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038" y="87474"/>
            <a:ext cx="8229600" cy="367550"/>
          </a:xfrm>
        </p:spPr>
        <p:txBody>
          <a:bodyPr>
            <a:noAutofit/>
          </a:bodyPr>
          <a:lstStyle/>
          <a:p>
            <a:r>
              <a:rPr lang="uk-UA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Схема обліку пального ТА СПИРТУ в сеа</a:t>
            </a:r>
            <a:r>
              <a:rPr lang="en-US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рп та се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87053" y="821317"/>
            <a:ext cx="8991252" cy="4322183"/>
            <a:chOff x="457200" y="1792387"/>
            <a:chExt cx="8229600" cy="3546155"/>
          </a:xfrm>
        </p:grpSpPr>
        <p:sp>
          <p:nvSpPr>
            <p:cNvPr id="8" name="Полилиния 7"/>
            <p:cNvSpPr/>
            <p:nvPr/>
          </p:nvSpPr>
          <p:spPr>
            <a:xfrm>
              <a:off x="457200" y="3228539"/>
              <a:ext cx="8229600" cy="2110003"/>
            </a:xfrm>
            <a:custGeom>
              <a:avLst/>
              <a:gdLst>
                <a:gd name="connsiteX0" fmla="*/ 0 w 8229600"/>
                <a:gd name="connsiteY0" fmla="*/ 124248 h 1242476"/>
                <a:gd name="connsiteX1" fmla="*/ 124248 w 8229600"/>
                <a:gd name="connsiteY1" fmla="*/ 0 h 1242476"/>
                <a:gd name="connsiteX2" fmla="*/ 8105352 w 8229600"/>
                <a:gd name="connsiteY2" fmla="*/ 0 h 1242476"/>
                <a:gd name="connsiteX3" fmla="*/ 8229600 w 8229600"/>
                <a:gd name="connsiteY3" fmla="*/ 124248 h 1242476"/>
                <a:gd name="connsiteX4" fmla="*/ 8229600 w 8229600"/>
                <a:gd name="connsiteY4" fmla="*/ 1118228 h 1242476"/>
                <a:gd name="connsiteX5" fmla="*/ 8105352 w 8229600"/>
                <a:gd name="connsiteY5" fmla="*/ 1242476 h 1242476"/>
                <a:gd name="connsiteX6" fmla="*/ 124248 w 8229600"/>
                <a:gd name="connsiteY6" fmla="*/ 1242476 h 1242476"/>
                <a:gd name="connsiteX7" fmla="*/ 0 w 8229600"/>
                <a:gd name="connsiteY7" fmla="*/ 1118228 h 1242476"/>
                <a:gd name="connsiteX8" fmla="*/ 0 w 8229600"/>
                <a:gd name="connsiteY8" fmla="*/ 124248 h 1242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9600" h="1242476">
                  <a:moveTo>
                    <a:pt x="0" y="124248"/>
                  </a:moveTo>
                  <a:cubicBezTo>
                    <a:pt x="0" y="55628"/>
                    <a:pt x="55628" y="0"/>
                    <a:pt x="124248" y="0"/>
                  </a:cubicBezTo>
                  <a:lnTo>
                    <a:pt x="8105352" y="0"/>
                  </a:lnTo>
                  <a:cubicBezTo>
                    <a:pt x="8173972" y="0"/>
                    <a:pt x="8229600" y="55628"/>
                    <a:pt x="8229600" y="124248"/>
                  </a:cubicBezTo>
                  <a:lnTo>
                    <a:pt x="8229600" y="1118228"/>
                  </a:lnTo>
                  <a:cubicBezTo>
                    <a:pt x="8229600" y="1186848"/>
                    <a:pt x="8173972" y="1242476"/>
                    <a:pt x="8105352" y="1242476"/>
                  </a:cubicBezTo>
                  <a:lnTo>
                    <a:pt x="124248" y="1242476"/>
                  </a:lnTo>
                  <a:cubicBezTo>
                    <a:pt x="55628" y="1242476"/>
                    <a:pt x="0" y="1186848"/>
                    <a:pt x="0" y="1118228"/>
                  </a:cubicBezTo>
                  <a:lnTo>
                    <a:pt x="0" y="124248"/>
                  </a:lnTo>
                  <a:close/>
                </a:path>
              </a:pathLst>
            </a:cu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vert270" wrap="square" lIns="0" tIns="0" rIns="0" bIns="0" numCol="1" spcCol="1270" anchor="t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3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Реєстрація</a:t>
              </a:r>
              <a:r>
                <a:rPr lang="uk-UA" sz="32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sz="32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ЄРАН</a:t>
              </a:r>
              <a:endParaRPr lang="uk-UA" sz="32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457200" y="1792387"/>
              <a:ext cx="8229600" cy="1191625"/>
            </a:xfrm>
            <a:custGeom>
              <a:avLst/>
              <a:gdLst>
                <a:gd name="connsiteX0" fmla="*/ 0 w 8229600"/>
                <a:gd name="connsiteY0" fmla="*/ 124248 h 1242476"/>
                <a:gd name="connsiteX1" fmla="*/ 124248 w 8229600"/>
                <a:gd name="connsiteY1" fmla="*/ 0 h 1242476"/>
                <a:gd name="connsiteX2" fmla="*/ 8105352 w 8229600"/>
                <a:gd name="connsiteY2" fmla="*/ 0 h 1242476"/>
                <a:gd name="connsiteX3" fmla="*/ 8229600 w 8229600"/>
                <a:gd name="connsiteY3" fmla="*/ 124248 h 1242476"/>
                <a:gd name="connsiteX4" fmla="*/ 8229600 w 8229600"/>
                <a:gd name="connsiteY4" fmla="*/ 1118228 h 1242476"/>
                <a:gd name="connsiteX5" fmla="*/ 8105352 w 8229600"/>
                <a:gd name="connsiteY5" fmla="*/ 1242476 h 1242476"/>
                <a:gd name="connsiteX6" fmla="*/ 124248 w 8229600"/>
                <a:gd name="connsiteY6" fmla="*/ 1242476 h 1242476"/>
                <a:gd name="connsiteX7" fmla="*/ 0 w 8229600"/>
                <a:gd name="connsiteY7" fmla="*/ 1118228 h 1242476"/>
                <a:gd name="connsiteX8" fmla="*/ 0 w 8229600"/>
                <a:gd name="connsiteY8" fmla="*/ 124248 h 1242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9600" h="1242476">
                  <a:moveTo>
                    <a:pt x="0" y="124248"/>
                  </a:moveTo>
                  <a:cubicBezTo>
                    <a:pt x="0" y="55628"/>
                    <a:pt x="55628" y="0"/>
                    <a:pt x="124248" y="0"/>
                  </a:cubicBezTo>
                  <a:lnTo>
                    <a:pt x="8105352" y="0"/>
                  </a:lnTo>
                  <a:cubicBezTo>
                    <a:pt x="8173972" y="0"/>
                    <a:pt x="8229600" y="55628"/>
                    <a:pt x="8229600" y="124248"/>
                  </a:cubicBezTo>
                  <a:lnTo>
                    <a:pt x="8229600" y="1118228"/>
                  </a:lnTo>
                  <a:cubicBezTo>
                    <a:pt x="8229600" y="1186848"/>
                    <a:pt x="8173972" y="1242476"/>
                    <a:pt x="8105352" y="1242476"/>
                  </a:cubicBezTo>
                  <a:lnTo>
                    <a:pt x="124248" y="1242476"/>
                  </a:lnTo>
                  <a:cubicBezTo>
                    <a:pt x="55628" y="1242476"/>
                    <a:pt x="0" y="1186848"/>
                    <a:pt x="0" y="1118228"/>
                  </a:cubicBezTo>
                  <a:lnTo>
                    <a:pt x="0" y="124248"/>
                  </a:lnTo>
                  <a:close/>
                </a:path>
              </a:pathLst>
            </a:cu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vert270" wrap="none" lIns="0" tIns="0" rIns="0" bIns="0" numCol="1" spcCol="1270" anchor="t" anchorCtr="1">
              <a:noAutofit/>
            </a:bodyPr>
            <a:lstStyle/>
            <a:p>
              <a:pPr lvl="0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8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ТОВАР</a:t>
              </a:r>
              <a:endParaRPr lang="uk-UA" sz="28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1510122" y="3317157"/>
              <a:ext cx="2197337" cy="1979156"/>
            </a:xfrm>
            <a:custGeom>
              <a:avLst/>
              <a:gdLst>
                <a:gd name="connsiteX0" fmla="*/ 0 w 1553095"/>
                <a:gd name="connsiteY0" fmla="*/ 103540 h 1035397"/>
                <a:gd name="connsiteX1" fmla="*/ 103540 w 1553095"/>
                <a:gd name="connsiteY1" fmla="*/ 0 h 1035397"/>
                <a:gd name="connsiteX2" fmla="*/ 1449555 w 1553095"/>
                <a:gd name="connsiteY2" fmla="*/ 0 h 1035397"/>
                <a:gd name="connsiteX3" fmla="*/ 1553095 w 1553095"/>
                <a:gd name="connsiteY3" fmla="*/ 103540 h 1035397"/>
                <a:gd name="connsiteX4" fmla="*/ 1553095 w 1553095"/>
                <a:gd name="connsiteY4" fmla="*/ 931857 h 1035397"/>
                <a:gd name="connsiteX5" fmla="*/ 1449555 w 1553095"/>
                <a:gd name="connsiteY5" fmla="*/ 1035397 h 1035397"/>
                <a:gd name="connsiteX6" fmla="*/ 103540 w 1553095"/>
                <a:gd name="connsiteY6" fmla="*/ 1035397 h 1035397"/>
                <a:gd name="connsiteX7" fmla="*/ 0 w 1553095"/>
                <a:gd name="connsiteY7" fmla="*/ 931857 h 1035397"/>
                <a:gd name="connsiteX8" fmla="*/ 0 w 1553095"/>
                <a:gd name="connsiteY8" fmla="*/ 103540 h 1035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53095" h="1035397">
                  <a:moveTo>
                    <a:pt x="0" y="103540"/>
                  </a:moveTo>
                  <a:cubicBezTo>
                    <a:pt x="0" y="46356"/>
                    <a:pt x="46356" y="0"/>
                    <a:pt x="103540" y="0"/>
                  </a:cubicBezTo>
                  <a:lnTo>
                    <a:pt x="1449555" y="0"/>
                  </a:lnTo>
                  <a:cubicBezTo>
                    <a:pt x="1506739" y="0"/>
                    <a:pt x="1553095" y="46356"/>
                    <a:pt x="1553095" y="103540"/>
                  </a:cubicBezTo>
                  <a:lnTo>
                    <a:pt x="1553095" y="931857"/>
                  </a:lnTo>
                  <a:cubicBezTo>
                    <a:pt x="1553095" y="989041"/>
                    <a:pt x="1506739" y="1035397"/>
                    <a:pt x="1449555" y="1035397"/>
                  </a:cubicBezTo>
                  <a:lnTo>
                    <a:pt x="103540" y="1035397"/>
                  </a:lnTo>
                  <a:cubicBezTo>
                    <a:pt x="46356" y="1035397"/>
                    <a:pt x="0" y="989041"/>
                    <a:pt x="0" y="931857"/>
                  </a:cubicBezTo>
                  <a:lnTo>
                    <a:pt x="0" y="10354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9866" tIns="159866" rIns="159866" bIns="159866" numCol="1" spcCol="1270" anchor="ctr" anchorCtr="0">
              <a:noAutofit/>
            </a:bodyPr>
            <a:lstStyle/>
            <a:p>
              <a:pPr algn="ctr" defTabSz="1511300">
                <a:lnSpc>
                  <a:spcPct val="90000"/>
                </a:lnSpc>
                <a:spcBef>
                  <a:spcPct val="0"/>
                </a:spcBef>
              </a:pPr>
              <a:r>
                <a:rPr lang="uk-UA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1-й примірник</a:t>
              </a:r>
            </a:p>
            <a:p>
              <a:pPr algn="ctr" defTabSz="1511300">
                <a:lnSpc>
                  <a:spcPct val="90000"/>
                </a:lnSpc>
                <a:spcBef>
                  <a:spcPct val="0"/>
                </a:spcBef>
              </a:pPr>
              <a:r>
                <a:rPr lang="uk-UA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Акцизної накладної  №1  </a:t>
              </a:r>
            </a:p>
            <a:p>
              <a:pPr algn="ctr" defTabSz="1511300">
                <a:lnSpc>
                  <a:spcPct val="90000"/>
                </a:lnSpc>
                <a:spcBef>
                  <a:spcPct val="0"/>
                </a:spcBef>
              </a:pPr>
              <a:r>
                <a:rPr lang="uk-UA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розпорядником </a:t>
              </a:r>
              <a:r>
                <a:rPr lang="uk-UA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АС №</a:t>
              </a:r>
              <a:r>
                <a:rPr lang="uk-UA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 – власником пального</a:t>
              </a:r>
            </a:p>
            <a:p>
              <a:pPr algn="ctr" defTabSz="1511300">
                <a:lnSpc>
                  <a:spcPct val="90000"/>
                </a:lnSpc>
                <a:spcBef>
                  <a:spcPct val="0"/>
                </a:spcBef>
              </a:pPr>
              <a:endPara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511300">
                <a:lnSpc>
                  <a:spcPct val="90000"/>
                </a:lnSpc>
                <a:spcBef>
                  <a:spcPct val="0"/>
                </a:spcBef>
              </a:pPr>
              <a:r>
                <a:rPr lang="uk-UA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2-й примірник </a:t>
              </a:r>
            </a:p>
            <a:p>
              <a:pPr algn="ctr" defTabSz="1511300">
                <a:lnSpc>
                  <a:spcPct val="90000"/>
                </a:lnSpc>
                <a:spcBef>
                  <a:spcPct val="0"/>
                </a:spcBef>
              </a:pPr>
              <a:r>
                <a:rPr lang="uk-UA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Акцизної накладної  №1</a:t>
              </a:r>
            </a:p>
            <a:p>
              <a:pPr algn="ctr" defTabSz="1511300">
                <a:lnSpc>
                  <a:spcPct val="90000"/>
                </a:lnSpc>
                <a:spcBef>
                  <a:spcPct val="0"/>
                </a:spcBef>
              </a:pPr>
              <a:r>
                <a:rPr lang="uk-UA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розпорядником АС №1Т – власником пального</a:t>
              </a:r>
            </a:p>
            <a:p>
              <a:pPr algn="ctr" defTabSz="1511300">
                <a:lnSpc>
                  <a:spcPct val="90000"/>
                </a:lnSpc>
                <a:spcBef>
                  <a:spcPct val="0"/>
                </a:spcBef>
              </a:pPr>
              <a:endPara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3400" kern="1200" dirty="0"/>
            </a:p>
          </p:txBody>
        </p:sp>
      </p:grpSp>
      <p:sp>
        <p:nvSpPr>
          <p:cNvPr id="22" name="Полилиния 21"/>
          <p:cNvSpPr/>
          <p:nvPr/>
        </p:nvSpPr>
        <p:spPr>
          <a:xfrm>
            <a:off x="5194384" y="1007910"/>
            <a:ext cx="1728192" cy="1201319"/>
          </a:xfrm>
          <a:custGeom>
            <a:avLst/>
            <a:gdLst>
              <a:gd name="connsiteX0" fmla="*/ 0 w 1553095"/>
              <a:gd name="connsiteY0" fmla="*/ 103540 h 1035397"/>
              <a:gd name="connsiteX1" fmla="*/ 103540 w 1553095"/>
              <a:gd name="connsiteY1" fmla="*/ 0 h 1035397"/>
              <a:gd name="connsiteX2" fmla="*/ 1449555 w 1553095"/>
              <a:gd name="connsiteY2" fmla="*/ 0 h 1035397"/>
              <a:gd name="connsiteX3" fmla="*/ 1553095 w 1553095"/>
              <a:gd name="connsiteY3" fmla="*/ 103540 h 1035397"/>
              <a:gd name="connsiteX4" fmla="*/ 1553095 w 1553095"/>
              <a:gd name="connsiteY4" fmla="*/ 931857 h 1035397"/>
              <a:gd name="connsiteX5" fmla="*/ 1449555 w 1553095"/>
              <a:gd name="connsiteY5" fmla="*/ 1035397 h 1035397"/>
              <a:gd name="connsiteX6" fmla="*/ 103540 w 1553095"/>
              <a:gd name="connsiteY6" fmla="*/ 1035397 h 1035397"/>
              <a:gd name="connsiteX7" fmla="*/ 0 w 1553095"/>
              <a:gd name="connsiteY7" fmla="*/ 931857 h 1035397"/>
              <a:gd name="connsiteX8" fmla="*/ 0 w 1553095"/>
              <a:gd name="connsiteY8" fmla="*/ 103540 h 1035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3095" h="1035397">
                <a:moveTo>
                  <a:pt x="0" y="103540"/>
                </a:moveTo>
                <a:cubicBezTo>
                  <a:pt x="0" y="46356"/>
                  <a:pt x="46356" y="0"/>
                  <a:pt x="103540" y="0"/>
                </a:cubicBezTo>
                <a:lnTo>
                  <a:pt x="1449555" y="0"/>
                </a:lnTo>
                <a:cubicBezTo>
                  <a:pt x="1506739" y="0"/>
                  <a:pt x="1553095" y="46356"/>
                  <a:pt x="1553095" y="103540"/>
                </a:cubicBezTo>
                <a:lnTo>
                  <a:pt x="1553095" y="931857"/>
                </a:lnTo>
                <a:cubicBezTo>
                  <a:pt x="1553095" y="989041"/>
                  <a:pt x="1506739" y="1035397"/>
                  <a:pt x="1449555" y="1035397"/>
                </a:cubicBezTo>
                <a:lnTo>
                  <a:pt x="103540" y="1035397"/>
                </a:lnTo>
                <a:cubicBezTo>
                  <a:pt x="46356" y="1035397"/>
                  <a:pt x="0" y="989041"/>
                  <a:pt x="0" y="931857"/>
                </a:cubicBezTo>
                <a:lnTo>
                  <a:pt x="0" y="10354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9866" tIns="159866" rIns="159866" bIns="159866" numCol="1" spcCol="1270" anchor="b" anchorCtr="0">
            <a:noAutofit/>
          </a:bodyPr>
          <a:lstStyle/>
          <a:p>
            <a:pPr algn="ctr"/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Пересувний акцизний склад </a:t>
            </a:r>
          </a:p>
          <a:p>
            <a:pPr algn="ctr"/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2Т (</a:t>
            </a:r>
            <a:r>
              <a:rPr lang="uk-UA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залізн.цистерна</a:t>
            </a: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000001</a:t>
            </a: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sz="3400" kern="1200" dirty="0"/>
          </a:p>
        </p:txBody>
      </p:sp>
      <p:sp>
        <p:nvSpPr>
          <p:cNvPr id="23" name="Полилиния 22"/>
          <p:cNvSpPr/>
          <p:nvPr/>
        </p:nvSpPr>
        <p:spPr>
          <a:xfrm>
            <a:off x="7380312" y="993262"/>
            <a:ext cx="1618006" cy="1215967"/>
          </a:xfrm>
          <a:custGeom>
            <a:avLst/>
            <a:gdLst>
              <a:gd name="connsiteX0" fmla="*/ 0 w 1553095"/>
              <a:gd name="connsiteY0" fmla="*/ 103540 h 1035397"/>
              <a:gd name="connsiteX1" fmla="*/ 103540 w 1553095"/>
              <a:gd name="connsiteY1" fmla="*/ 0 h 1035397"/>
              <a:gd name="connsiteX2" fmla="*/ 1449555 w 1553095"/>
              <a:gd name="connsiteY2" fmla="*/ 0 h 1035397"/>
              <a:gd name="connsiteX3" fmla="*/ 1553095 w 1553095"/>
              <a:gd name="connsiteY3" fmla="*/ 103540 h 1035397"/>
              <a:gd name="connsiteX4" fmla="*/ 1553095 w 1553095"/>
              <a:gd name="connsiteY4" fmla="*/ 931857 h 1035397"/>
              <a:gd name="connsiteX5" fmla="*/ 1449555 w 1553095"/>
              <a:gd name="connsiteY5" fmla="*/ 1035397 h 1035397"/>
              <a:gd name="connsiteX6" fmla="*/ 103540 w 1553095"/>
              <a:gd name="connsiteY6" fmla="*/ 1035397 h 1035397"/>
              <a:gd name="connsiteX7" fmla="*/ 0 w 1553095"/>
              <a:gd name="connsiteY7" fmla="*/ 931857 h 1035397"/>
              <a:gd name="connsiteX8" fmla="*/ 0 w 1553095"/>
              <a:gd name="connsiteY8" fmla="*/ 103540 h 1035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3095" h="1035397">
                <a:moveTo>
                  <a:pt x="0" y="103540"/>
                </a:moveTo>
                <a:cubicBezTo>
                  <a:pt x="0" y="46356"/>
                  <a:pt x="46356" y="0"/>
                  <a:pt x="103540" y="0"/>
                </a:cubicBezTo>
                <a:lnTo>
                  <a:pt x="1449555" y="0"/>
                </a:lnTo>
                <a:cubicBezTo>
                  <a:pt x="1506739" y="0"/>
                  <a:pt x="1553095" y="46356"/>
                  <a:pt x="1553095" y="103540"/>
                </a:cubicBezTo>
                <a:lnTo>
                  <a:pt x="1553095" y="931857"/>
                </a:lnTo>
                <a:cubicBezTo>
                  <a:pt x="1553095" y="989041"/>
                  <a:pt x="1506739" y="1035397"/>
                  <a:pt x="1449555" y="1035397"/>
                </a:cubicBezTo>
                <a:lnTo>
                  <a:pt x="103540" y="1035397"/>
                </a:lnTo>
                <a:cubicBezTo>
                  <a:pt x="46356" y="1035397"/>
                  <a:pt x="0" y="989041"/>
                  <a:pt x="0" y="931857"/>
                </a:cubicBezTo>
                <a:lnTo>
                  <a:pt x="0" y="10354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9866" tIns="159866" rIns="159866" bIns="159866" numCol="1" spcCol="1270" anchor="ctr" anchorCtr="0">
            <a:noAutofit/>
          </a:bodyPr>
          <a:lstStyle/>
          <a:p>
            <a:pPr algn="ctr"/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Акцизний склад №</a:t>
            </a: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ctr"/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(отримувач пального)</a:t>
            </a:r>
          </a:p>
        </p:txBody>
      </p:sp>
      <p:sp>
        <p:nvSpPr>
          <p:cNvPr id="24" name="Полилиния 23"/>
          <p:cNvSpPr/>
          <p:nvPr/>
        </p:nvSpPr>
        <p:spPr>
          <a:xfrm>
            <a:off x="787509" y="993260"/>
            <a:ext cx="1737022" cy="1215969"/>
          </a:xfrm>
          <a:custGeom>
            <a:avLst/>
            <a:gdLst>
              <a:gd name="connsiteX0" fmla="*/ 0 w 1553095"/>
              <a:gd name="connsiteY0" fmla="*/ 103540 h 1035397"/>
              <a:gd name="connsiteX1" fmla="*/ 103540 w 1553095"/>
              <a:gd name="connsiteY1" fmla="*/ 0 h 1035397"/>
              <a:gd name="connsiteX2" fmla="*/ 1449555 w 1553095"/>
              <a:gd name="connsiteY2" fmla="*/ 0 h 1035397"/>
              <a:gd name="connsiteX3" fmla="*/ 1553095 w 1553095"/>
              <a:gd name="connsiteY3" fmla="*/ 103540 h 1035397"/>
              <a:gd name="connsiteX4" fmla="*/ 1553095 w 1553095"/>
              <a:gd name="connsiteY4" fmla="*/ 931857 h 1035397"/>
              <a:gd name="connsiteX5" fmla="*/ 1449555 w 1553095"/>
              <a:gd name="connsiteY5" fmla="*/ 1035397 h 1035397"/>
              <a:gd name="connsiteX6" fmla="*/ 103540 w 1553095"/>
              <a:gd name="connsiteY6" fmla="*/ 1035397 h 1035397"/>
              <a:gd name="connsiteX7" fmla="*/ 0 w 1553095"/>
              <a:gd name="connsiteY7" fmla="*/ 931857 h 1035397"/>
              <a:gd name="connsiteX8" fmla="*/ 0 w 1553095"/>
              <a:gd name="connsiteY8" fmla="*/ 103540 h 1035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3095" h="1035397">
                <a:moveTo>
                  <a:pt x="0" y="103540"/>
                </a:moveTo>
                <a:cubicBezTo>
                  <a:pt x="0" y="46356"/>
                  <a:pt x="46356" y="0"/>
                  <a:pt x="103540" y="0"/>
                </a:cubicBezTo>
                <a:lnTo>
                  <a:pt x="1449555" y="0"/>
                </a:lnTo>
                <a:cubicBezTo>
                  <a:pt x="1506739" y="0"/>
                  <a:pt x="1553095" y="46356"/>
                  <a:pt x="1553095" y="103540"/>
                </a:cubicBezTo>
                <a:lnTo>
                  <a:pt x="1553095" y="931857"/>
                </a:lnTo>
                <a:cubicBezTo>
                  <a:pt x="1553095" y="989041"/>
                  <a:pt x="1506739" y="1035397"/>
                  <a:pt x="1449555" y="1035397"/>
                </a:cubicBezTo>
                <a:lnTo>
                  <a:pt x="103540" y="1035397"/>
                </a:lnTo>
                <a:cubicBezTo>
                  <a:pt x="46356" y="1035397"/>
                  <a:pt x="0" y="989041"/>
                  <a:pt x="0" y="931857"/>
                </a:cubicBezTo>
                <a:lnTo>
                  <a:pt x="0" y="10354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9866" tIns="159866" rIns="159866" bIns="159866" numCol="1" spcCol="1270" anchor="b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Акцизний склад </a:t>
            </a:r>
            <a:endParaRPr lang="uk-UA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</a:t>
            </a:r>
          </a:p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нафтобаза, </a:t>
            </a:r>
            <a:r>
              <a:rPr lang="uk-UA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спиртзавод</a:t>
            </a: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Picture 1" descr="C:\Documents and Settings\Admin\Рабочий стол\семинар\картинки\Petroleum-Storage-Tanks-Inspec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494" y="667134"/>
            <a:ext cx="1021928" cy="49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6" descr="https://im3-tub-ua.yandex.net/i?id=d038e039a1fefda9aaf023bd1e5d296b&amp;n=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505" y="633274"/>
            <a:ext cx="1236091" cy="447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C:\Documents and Settings\Admin\Рабочий стол\семинар\картинки\3dbb59836198cfda6ae798e9bcfb264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35532" y="682816"/>
            <a:ext cx="979878" cy="467537"/>
          </a:xfrm>
          <a:prstGeom prst="rect">
            <a:avLst/>
          </a:prstGeom>
          <a:noFill/>
        </p:spPr>
      </p:pic>
      <p:sp>
        <p:nvSpPr>
          <p:cNvPr id="35" name="Полилиния 34"/>
          <p:cNvSpPr/>
          <p:nvPr/>
        </p:nvSpPr>
        <p:spPr>
          <a:xfrm>
            <a:off x="3887093" y="2679762"/>
            <a:ext cx="2430834" cy="2412267"/>
          </a:xfrm>
          <a:custGeom>
            <a:avLst/>
            <a:gdLst>
              <a:gd name="connsiteX0" fmla="*/ 0 w 1553095"/>
              <a:gd name="connsiteY0" fmla="*/ 103540 h 1035397"/>
              <a:gd name="connsiteX1" fmla="*/ 103540 w 1553095"/>
              <a:gd name="connsiteY1" fmla="*/ 0 h 1035397"/>
              <a:gd name="connsiteX2" fmla="*/ 1449555 w 1553095"/>
              <a:gd name="connsiteY2" fmla="*/ 0 h 1035397"/>
              <a:gd name="connsiteX3" fmla="*/ 1553095 w 1553095"/>
              <a:gd name="connsiteY3" fmla="*/ 103540 h 1035397"/>
              <a:gd name="connsiteX4" fmla="*/ 1553095 w 1553095"/>
              <a:gd name="connsiteY4" fmla="*/ 931857 h 1035397"/>
              <a:gd name="connsiteX5" fmla="*/ 1449555 w 1553095"/>
              <a:gd name="connsiteY5" fmla="*/ 1035397 h 1035397"/>
              <a:gd name="connsiteX6" fmla="*/ 103540 w 1553095"/>
              <a:gd name="connsiteY6" fmla="*/ 1035397 h 1035397"/>
              <a:gd name="connsiteX7" fmla="*/ 0 w 1553095"/>
              <a:gd name="connsiteY7" fmla="*/ 931857 h 1035397"/>
              <a:gd name="connsiteX8" fmla="*/ 0 w 1553095"/>
              <a:gd name="connsiteY8" fmla="*/ 103540 h 1035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3095" h="1035397">
                <a:moveTo>
                  <a:pt x="0" y="103540"/>
                </a:moveTo>
                <a:cubicBezTo>
                  <a:pt x="0" y="46356"/>
                  <a:pt x="46356" y="0"/>
                  <a:pt x="103540" y="0"/>
                </a:cubicBezTo>
                <a:lnTo>
                  <a:pt x="1449555" y="0"/>
                </a:lnTo>
                <a:cubicBezTo>
                  <a:pt x="1506739" y="0"/>
                  <a:pt x="1553095" y="46356"/>
                  <a:pt x="1553095" y="103540"/>
                </a:cubicBezTo>
                <a:lnTo>
                  <a:pt x="1553095" y="931857"/>
                </a:lnTo>
                <a:cubicBezTo>
                  <a:pt x="1553095" y="989041"/>
                  <a:pt x="1506739" y="1035397"/>
                  <a:pt x="1449555" y="1035397"/>
                </a:cubicBezTo>
                <a:lnTo>
                  <a:pt x="103540" y="1035397"/>
                </a:lnTo>
                <a:cubicBezTo>
                  <a:pt x="46356" y="1035397"/>
                  <a:pt x="0" y="989041"/>
                  <a:pt x="0" y="931857"/>
                </a:cubicBezTo>
                <a:lnTo>
                  <a:pt x="0" y="10354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8400" tIns="158400" rIns="158400" bIns="158400" numCol="1" spcCol="1270" anchor="t" anchorCtr="0">
            <a:noAutofit/>
          </a:bodyPr>
          <a:lstStyle/>
          <a:p>
            <a:pPr algn="ctr" defTabSz="1511300">
              <a:lnSpc>
                <a:spcPct val="90000"/>
              </a:lnSpc>
              <a:spcBef>
                <a:spcPct val="0"/>
              </a:spcBef>
            </a:pP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–й примірник </a:t>
            </a:r>
          </a:p>
          <a:p>
            <a:pPr algn="ctr" defTabSz="1511300">
              <a:lnSpc>
                <a:spcPct val="90000"/>
              </a:lnSpc>
              <a:spcBef>
                <a:spcPct val="0"/>
              </a:spcBef>
            </a:pP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Акцизної накладної № 2</a:t>
            </a:r>
          </a:p>
          <a:p>
            <a:pPr algn="ctr" defTabSz="1511300">
              <a:lnSpc>
                <a:spcPct val="90000"/>
              </a:lnSpc>
              <a:spcBef>
                <a:spcPct val="0"/>
              </a:spcBef>
            </a:pP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розпорядником </a:t>
            </a: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 </a:t>
            </a: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№1Т </a:t>
            </a: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власником </a:t>
            </a: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пального</a:t>
            </a:r>
          </a:p>
          <a:p>
            <a:pPr algn="ctr" defTabSz="1511300">
              <a:lnSpc>
                <a:spcPct val="90000"/>
              </a:lnSpc>
              <a:spcBef>
                <a:spcPct val="0"/>
              </a:spcBef>
            </a:pPr>
            <a:endParaRPr lang="uk-UA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511300">
              <a:lnSpc>
                <a:spcPct val="90000"/>
              </a:lnSpc>
              <a:spcBef>
                <a:spcPct val="0"/>
              </a:spcBef>
            </a:pP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2-й </a:t>
            </a: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примірник</a:t>
            </a:r>
          </a:p>
          <a:p>
            <a:pPr algn="ctr" defTabSz="1511300">
              <a:lnSpc>
                <a:spcPct val="90000"/>
              </a:lnSpc>
              <a:spcBef>
                <a:spcPct val="0"/>
              </a:spcBef>
            </a:pP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Акцизної накладної  №2</a:t>
            </a:r>
          </a:p>
          <a:p>
            <a:pPr algn="ctr" defTabSz="1511300">
              <a:lnSpc>
                <a:spcPct val="90000"/>
              </a:lnSpc>
              <a:spcBef>
                <a:spcPct val="0"/>
              </a:spcBef>
            </a:pP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розпорядником  -  АС №2Т,</a:t>
            </a:r>
          </a:p>
          <a:p>
            <a:pPr algn="ctr" defTabSz="1511300">
              <a:lnSpc>
                <a:spcPct val="90000"/>
              </a:lnSpc>
              <a:spcBef>
                <a:spcPct val="0"/>
              </a:spcBef>
            </a:pPr>
            <a:endParaRPr lang="uk-UA" sz="3400" kern="1200" dirty="0"/>
          </a:p>
        </p:txBody>
      </p:sp>
      <p:sp>
        <p:nvSpPr>
          <p:cNvPr id="36" name="Полилиния 35"/>
          <p:cNvSpPr/>
          <p:nvPr/>
        </p:nvSpPr>
        <p:spPr>
          <a:xfrm>
            <a:off x="3014180" y="993262"/>
            <a:ext cx="1679562" cy="1215967"/>
          </a:xfrm>
          <a:custGeom>
            <a:avLst/>
            <a:gdLst>
              <a:gd name="connsiteX0" fmla="*/ 0 w 1553095"/>
              <a:gd name="connsiteY0" fmla="*/ 103540 h 1035397"/>
              <a:gd name="connsiteX1" fmla="*/ 103540 w 1553095"/>
              <a:gd name="connsiteY1" fmla="*/ 0 h 1035397"/>
              <a:gd name="connsiteX2" fmla="*/ 1449555 w 1553095"/>
              <a:gd name="connsiteY2" fmla="*/ 0 h 1035397"/>
              <a:gd name="connsiteX3" fmla="*/ 1553095 w 1553095"/>
              <a:gd name="connsiteY3" fmla="*/ 103540 h 1035397"/>
              <a:gd name="connsiteX4" fmla="*/ 1553095 w 1553095"/>
              <a:gd name="connsiteY4" fmla="*/ 931857 h 1035397"/>
              <a:gd name="connsiteX5" fmla="*/ 1449555 w 1553095"/>
              <a:gd name="connsiteY5" fmla="*/ 1035397 h 1035397"/>
              <a:gd name="connsiteX6" fmla="*/ 103540 w 1553095"/>
              <a:gd name="connsiteY6" fmla="*/ 1035397 h 1035397"/>
              <a:gd name="connsiteX7" fmla="*/ 0 w 1553095"/>
              <a:gd name="connsiteY7" fmla="*/ 931857 h 1035397"/>
              <a:gd name="connsiteX8" fmla="*/ 0 w 1553095"/>
              <a:gd name="connsiteY8" fmla="*/ 103540 h 1035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3095" h="1035397">
                <a:moveTo>
                  <a:pt x="0" y="103540"/>
                </a:moveTo>
                <a:cubicBezTo>
                  <a:pt x="0" y="46356"/>
                  <a:pt x="46356" y="0"/>
                  <a:pt x="103540" y="0"/>
                </a:cubicBezTo>
                <a:lnTo>
                  <a:pt x="1449555" y="0"/>
                </a:lnTo>
                <a:cubicBezTo>
                  <a:pt x="1506739" y="0"/>
                  <a:pt x="1553095" y="46356"/>
                  <a:pt x="1553095" y="103540"/>
                </a:cubicBezTo>
                <a:lnTo>
                  <a:pt x="1553095" y="931857"/>
                </a:lnTo>
                <a:cubicBezTo>
                  <a:pt x="1553095" y="989041"/>
                  <a:pt x="1506739" y="1035397"/>
                  <a:pt x="1449555" y="1035397"/>
                </a:cubicBezTo>
                <a:lnTo>
                  <a:pt x="103540" y="1035397"/>
                </a:lnTo>
                <a:cubicBezTo>
                  <a:pt x="46356" y="1035397"/>
                  <a:pt x="0" y="989041"/>
                  <a:pt x="0" y="931857"/>
                </a:cubicBezTo>
                <a:lnTo>
                  <a:pt x="0" y="10354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9866" tIns="159866" rIns="159866" bIns="159866" numCol="1" spcCol="1270" anchor="ctr" anchorCtr="0">
            <a:noAutofit/>
          </a:bodyPr>
          <a:lstStyle/>
          <a:p>
            <a:pPr algn="ctr"/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Пересувний акцизний склад </a:t>
            </a:r>
          </a:p>
          <a:p>
            <a:pPr algn="ctr"/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№1Т</a:t>
            </a:r>
          </a:p>
          <a:p>
            <a:pPr algn="ctr"/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</a:t>
            </a: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засіб АА0001АА</a:t>
            </a:r>
            <a:endParaRPr lang="uk-UA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7" name="Picture 12" descr="https://im1-tub-ua.yandex.net/i?id=75fbfd85fd1edf954865e366ec8c877d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88" y="597750"/>
            <a:ext cx="1138953" cy="518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Полилиния 47"/>
          <p:cNvSpPr/>
          <p:nvPr/>
        </p:nvSpPr>
        <p:spPr>
          <a:xfrm>
            <a:off x="6486189" y="2679762"/>
            <a:ext cx="2512129" cy="2412267"/>
          </a:xfrm>
          <a:custGeom>
            <a:avLst/>
            <a:gdLst>
              <a:gd name="connsiteX0" fmla="*/ 0 w 1553095"/>
              <a:gd name="connsiteY0" fmla="*/ 103540 h 1035397"/>
              <a:gd name="connsiteX1" fmla="*/ 103540 w 1553095"/>
              <a:gd name="connsiteY1" fmla="*/ 0 h 1035397"/>
              <a:gd name="connsiteX2" fmla="*/ 1449555 w 1553095"/>
              <a:gd name="connsiteY2" fmla="*/ 0 h 1035397"/>
              <a:gd name="connsiteX3" fmla="*/ 1553095 w 1553095"/>
              <a:gd name="connsiteY3" fmla="*/ 103540 h 1035397"/>
              <a:gd name="connsiteX4" fmla="*/ 1553095 w 1553095"/>
              <a:gd name="connsiteY4" fmla="*/ 931857 h 1035397"/>
              <a:gd name="connsiteX5" fmla="*/ 1449555 w 1553095"/>
              <a:gd name="connsiteY5" fmla="*/ 1035397 h 1035397"/>
              <a:gd name="connsiteX6" fmla="*/ 103540 w 1553095"/>
              <a:gd name="connsiteY6" fmla="*/ 1035397 h 1035397"/>
              <a:gd name="connsiteX7" fmla="*/ 0 w 1553095"/>
              <a:gd name="connsiteY7" fmla="*/ 931857 h 1035397"/>
              <a:gd name="connsiteX8" fmla="*/ 0 w 1553095"/>
              <a:gd name="connsiteY8" fmla="*/ 103540 h 1035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3095" h="1035397">
                <a:moveTo>
                  <a:pt x="0" y="103540"/>
                </a:moveTo>
                <a:cubicBezTo>
                  <a:pt x="0" y="46356"/>
                  <a:pt x="46356" y="0"/>
                  <a:pt x="103540" y="0"/>
                </a:cubicBezTo>
                <a:lnTo>
                  <a:pt x="1449555" y="0"/>
                </a:lnTo>
                <a:cubicBezTo>
                  <a:pt x="1506739" y="0"/>
                  <a:pt x="1553095" y="46356"/>
                  <a:pt x="1553095" y="103540"/>
                </a:cubicBezTo>
                <a:lnTo>
                  <a:pt x="1553095" y="931857"/>
                </a:lnTo>
                <a:cubicBezTo>
                  <a:pt x="1553095" y="989041"/>
                  <a:pt x="1506739" y="1035397"/>
                  <a:pt x="1449555" y="1035397"/>
                </a:cubicBezTo>
                <a:lnTo>
                  <a:pt x="103540" y="1035397"/>
                </a:lnTo>
                <a:cubicBezTo>
                  <a:pt x="46356" y="1035397"/>
                  <a:pt x="0" y="989041"/>
                  <a:pt x="0" y="931857"/>
                </a:cubicBezTo>
                <a:lnTo>
                  <a:pt x="0" y="10354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8400" tIns="158400" rIns="158400" bIns="158400" numCol="1" spcCol="1270" anchor="t" anchorCtr="0">
            <a:noAutofit/>
          </a:bodyPr>
          <a:lstStyle/>
          <a:p>
            <a:pPr algn="ctr" defTabSz="1511300">
              <a:lnSpc>
                <a:spcPct val="90000"/>
              </a:lnSpc>
              <a:spcBef>
                <a:spcPts val="600"/>
              </a:spcBef>
            </a:pP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–й примірник </a:t>
            </a:r>
          </a:p>
          <a:p>
            <a:pPr algn="ctr" defTabSz="1511300">
              <a:lnSpc>
                <a:spcPct val="90000"/>
              </a:lnSpc>
              <a:spcBef>
                <a:spcPct val="0"/>
              </a:spcBef>
            </a:pP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Акцизної накладної № </a:t>
            </a: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uk-UA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511300">
              <a:lnSpc>
                <a:spcPct val="90000"/>
              </a:lnSpc>
              <a:spcBef>
                <a:spcPct val="0"/>
              </a:spcBef>
            </a:pP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розпорядником АС </a:t>
            </a: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№2Т </a:t>
            </a: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власником </a:t>
            </a: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пального</a:t>
            </a:r>
          </a:p>
          <a:p>
            <a:pPr algn="ctr" defTabSz="1511300">
              <a:lnSpc>
                <a:spcPct val="90000"/>
              </a:lnSpc>
              <a:spcBef>
                <a:spcPts val="600"/>
              </a:spcBef>
            </a:pP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2-й примірник</a:t>
            </a:r>
          </a:p>
          <a:p>
            <a:pPr algn="ctr" defTabSz="1511300">
              <a:lnSpc>
                <a:spcPct val="90000"/>
              </a:lnSpc>
              <a:spcBef>
                <a:spcPct val="0"/>
              </a:spcBef>
            </a:pP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Акцизної накладної  </a:t>
            </a: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</a:t>
            </a:r>
            <a:endParaRPr lang="uk-UA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511300">
              <a:lnSpc>
                <a:spcPct val="90000"/>
              </a:lnSpc>
              <a:spcBef>
                <a:spcPct val="0"/>
              </a:spcBef>
            </a:pP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розпорядником </a:t>
            </a: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 №2 – </a:t>
            </a:r>
          </a:p>
          <a:p>
            <a:pPr algn="ctr" defTabSz="1511300">
              <a:lnSpc>
                <a:spcPct val="90000"/>
              </a:lnSpc>
              <a:spcBef>
                <a:spcPct val="0"/>
              </a:spcBef>
            </a:pP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511300">
              <a:lnSpc>
                <a:spcPct val="90000"/>
              </a:lnSpc>
              <a:spcBef>
                <a:spcPct val="0"/>
              </a:spcBef>
            </a:pPr>
            <a:endParaRPr lang="uk-UA" sz="3400" kern="1200" dirty="0"/>
          </a:p>
        </p:txBody>
      </p:sp>
      <p:sp>
        <p:nvSpPr>
          <p:cNvPr id="53" name="Полилиния 52"/>
          <p:cNvSpPr/>
          <p:nvPr/>
        </p:nvSpPr>
        <p:spPr>
          <a:xfrm>
            <a:off x="2557390" y="4629894"/>
            <a:ext cx="1188132" cy="390128"/>
          </a:xfrm>
          <a:custGeom>
            <a:avLst/>
            <a:gdLst>
              <a:gd name="connsiteX0" fmla="*/ 0 w 1553095"/>
              <a:gd name="connsiteY0" fmla="*/ 103540 h 1035397"/>
              <a:gd name="connsiteX1" fmla="*/ 103540 w 1553095"/>
              <a:gd name="connsiteY1" fmla="*/ 0 h 1035397"/>
              <a:gd name="connsiteX2" fmla="*/ 1449555 w 1553095"/>
              <a:gd name="connsiteY2" fmla="*/ 0 h 1035397"/>
              <a:gd name="connsiteX3" fmla="*/ 1553095 w 1553095"/>
              <a:gd name="connsiteY3" fmla="*/ 103540 h 1035397"/>
              <a:gd name="connsiteX4" fmla="*/ 1553095 w 1553095"/>
              <a:gd name="connsiteY4" fmla="*/ 931857 h 1035397"/>
              <a:gd name="connsiteX5" fmla="*/ 1449555 w 1553095"/>
              <a:gd name="connsiteY5" fmla="*/ 1035397 h 1035397"/>
              <a:gd name="connsiteX6" fmla="*/ 103540 w 1553095"/>
              <a:gd name="connsiteY6" fmla="*/ 1035397 h 1035397"/>
              <a:gd name="connsiteX7" fmla="*/ 0 w 1553095"/>
              <a:gd name="connsiteY7" fmla="*/ 931857 h 1035397"/>
              <a:gd name="connsiteX8" fmla="*/ 0 w 1553095"/>
              <a:gd name="connsiteY8" fmla="*/ 103540 h 1035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3095" h="1035397">
                <a:moveTo>
                  <a:pt x="0" y="103540"/>
                </a:moveTo>
                <a:cubicBezTo>
                  <a:pt x="0" y="46356"/>
                  <a:pt x="46356" y="0"/>
                  <a:pt x="103540" y="0"/>
                </a:cubicBezTo>
                <a:lnTo>
                  <a:pt x="1449555" y="0"/>
                </a:lnTo>
                <a:cubicBezTo>
                  <a:pt x="1506739" y="0"/>
                  <a:pt x="1553095" y="46356"/>
                  <a:pt x="1553095" y="103540"/>
                </a:cubicBezTo>
                <a:lnTo>
                  <a:pt x="1553095" y="931857"/>
                </a:lnTo>
                <a:cubicBezTo>
                  <a:pt x="1553095" y="989041"/>
                  <a:pt x="1506739" y="1035397"/>
                  <a:pt x="1449555" y="1035397"/>
                </a:cubicBezTo>
                <a:lnTo>
                  <a:pt x="103540" y="1035397"/>
                </a:lnTo>
                <a:cubicBezTo>
                  <a:pt x="46356" y="1035397"/>
                  <a:pt x="0" y="989041"/>
                  <a:pt x="0" y="931857"/>
                </a:cubicBezTo>
                <a:lnTo>
                  <a:pt x="0" y="103540"/>
                </a:ln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+1000 л. </a:t>
            </a:r>
            <a:endParaRPr lang="uk-UA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 №1Т)</a:t>
            </a:r>
          </a:p>
        </p:txBody>
      </p:sp>
      <p:sp>
        <p:nvSpPr>
          <p:cNvPr id="54" name="Полилиния 53"/>
          <p:cNvSpPr/>
          <p:nvPr/>
        </p:nvSpPr>
        <p:spPr>
          <a:xfrm>
            <a:off x="1362132" y="4625449"/>
            <a:ext cx="1135452" cy="394574"/>
          </a:xfrm>
          <a:custGeom>
            <a:avLst/>
            <a:gdLst>
              <a:gd name="connsiteX0" fmla="*/ 0 w 1553095"/>
              <a:gd name="connsiteY0" fmla="*/ 103540 h 1035397"/>
              <a:gd name="connsiteX1" fmla="*/ 103540 w 1553095"/>
              <a:gd name="connsiteY1" fmla="*/ 0 h 1035397"/>
              <a:gd name="connsiteX2" fmla="*/ 1449555 w 1553095"/>
              <a:gd name="connsiteY2" fmla="*/ 0 h 1035397"/>
              <a:gd name="connsiteX3" fmla="*/ 1553095 w 1553095"/>
              <a:gd name="connsiteY3" fmla="*/ 103540 h 1035397"/>
              <a:gd name="connsiteX4" fmla="*/ 1553095 w 1553095"/>
              <a:gd name="connsiteY4" fmla="*/ 931857 h 1035397"/>
              <a:gd name="connsiteX5" fmla="*/ 1449555 w 1553095"/>
              <a:gd name="connsiteY5" fmla="*/ 1035397 h 1035397"/>
              <a:gd name="connsiteX6" fmla="*/ 103540 w 1553095"/>
              <a:gd name="connsiteY6" fmla="*/ 1035397 h 1035397"/>
              <a:gd name="connsiteX7" fmla="*/ 0 w 1553095"/>
              <a:gd name="connsiteY7" fmla="*/ 931857 h 1035397"/>
              <a:gd name="connsiteX8" fmla="*/ 0 w 1553095"/>
              <a:gd name="connsiteY8" fmla="*/ 103540 h 1035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3095" h="1035397">
                <a:moveTo>
                  <a:pt x="0" y="103540"/>
                </a:moveTo>
                <a:cubicBezTo>
                  <a:pt x="0" y="46356"/>
                  <a:pt x="46356" y="0"/>
                  <a:pt x="103540" y="0"/>
                </a:cubicBezTo>
                <a:lnTo>
                  <a:pt x="1449555" y="0"/>
                </a:lnTo>
                <a:cubicBezTo>
                  <a:pt x="1506739" y="0"/>
                  <a:pt x="1553095" y="46356"/>
                  <a:pt x="1553095" y="103540"/>
                </a:cubicBezTo>
                <a:lnTo>
                  <a:pt x="1553095" y="931857"/>
                </a:lnTo>
                <a:cubicBezTo>
                  <a:pt x="1553095" y="989041"/>
                  <a:pt x="1506739" y="1035397"/>
                  <a:pt x="1449555" y="1035397"/>
                </a:cubicBezTo>
                <a:lnTo>
                  <a:pt x="103540" y="1035397"/>
                </a:lnTo>
                <a:cubicBezTo>
                  <a:pt x="46356" y="1035397"/>
                  <a:pt x="0" y="989041"/>
                  <a:pt x="0" y="931857"/>
                </a:cubicBezTo>
                <a:lnTo>
                  <a:pt x="0" y="10354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-1000 л</a:t>
            </a:r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(АС №1)</a:t>
            </a:r>
          </a:p>
        </p:txBody>
      </p:sp>
      <p:sp>
        <p:nvSpPr>
          <p:cNvPr id="55" name="Полилиния 54"/>
          <p:cNvSpPr/>
          <p:nvPr/>
        </p:nvSpPr>
        <p:spPr>
          <a:xfrm>
            <a:off x="3951213" y="4619520"/>
            <a:ext cx="1188132" cy="400501"/>
          </a:xfrm>
          <a:custGeom>
            <a:avLst/>
            <a:gdLst>
              <a:gd name="connsiteX0" fmla="*/ 0 w 1553095"/>
              <a:gd name="connsiteY0" fmla="*/ 103540 h 1035397"/>
              <a:gd name="connsiteX1" fmla="*/ 103540 w 1553095"/>
              <a:gd name="connsiteY1" fmla="*/ 0 h 1035397"/>
              <a:gd name="connsiteX2" fmla="*/ 1449555 w 1553095"/>
              <a:gd name="connsiteY2" fmla="*/ 0 h 1035397"/>
              <a:gd name="connsiteX3" fmla="*/ 1553095 w 1553095"/>
              <a:gd name="connsiteY3" fmla="*/ 103540 h 1035397"/>
              <a:gd name="connsiteX4" fmla="*/ 1553095 w 1553095"/>
              <a:gd name="connsiteY4" fmla="*/ 931857 h 1035397"/>
              <a:gd name="connsiteX5" fmla="*/ 1449555 w 1553095"/>
              <a:gd name="connsiteY5" fmla="*/ 1035397 h 1035397"/>
              <a:gd name="connsiteX6" fmla="*/ 103540 w 1553095"/>
              <a:gd name="connsiteY6" fmla="*/ 1035397 h 1035397"/>
              <a:gd name="connsiteX7" fmla="*/ 0 w 1553095"/>
              <a:gd name="connsiteY7" fmla="*/ 931857 h 1035397"/>
              <a:gd name="connsiteX8" fmla="*/ 0 w 1553095"/>
              <a:gd name="connsiteY8" fmla="*/ 103540 h 1035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3095" h="1035397">
                <a:moveTo>
                  <a:pt x="0" y="103540"/>
                </a:moveTo>
                <a:cubicBezTo>
                  <a:pt x="0" y="46356"/>
                  <a:pt x="46356" y="0"/>
                  <a:pt x="103540" y="0"/>
                </a:cubicBezTo>
                <a:lnTo>
                  <a:pt x="1449555" y="0"/>
                </a:lnTo>
                <a:cubicBezTo>
                  <a:pt x="1506739" y="0"/>
                  <a:pt x="1553095" y="46356"/>
                  <a:pt x="1553095" y="103540"/>
                </a:cubicBezTo>
                <a:lnTo>
                  <a:pt x="1553095" y="931857"/>
                </a:lnTo>
                <a:cubicBezTo>
                  <a:pt x="1553095" y="989041"/>
                  <a:pt x="1506739" y="1035397"/>
                  <a:pt x="1449555" y="1035397"/>
                </a:cubicBezTo>
                <a:lnTo>
                  <a:pt x="103540" y="1035397"/>
                </a:lnTo>
                <a:cubicBezTo>
                  <a:pt x="46356" y="1035397"/>
                  <a:pt x="0" y="989041"/>
                  <a:pt x="0" y="931857"/>
                </a:cubicBezTo>
                <a:lnTo>
                  <a:pt x="0" y="10354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- 1000 </a:t>
            </a:r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 </a:t>
            </a:r>
            <a:endParaRPr lang="uk-UA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 №1Т)</a:t>
            </a:r>
          </a:p>
        </p:txBody>
      </p:sp>
      <p:sp>
        <p:nvSpPr>
          <p:cNvPr id="56" name="Полилиния 55"/>
          <p:cNvSpPr/>
          <p:nvPr/>
        </p:nvSpPr>
        <p:spPr>
          <a:xfrm>
            <a:off x="5129795" y="4619521"/>
            <a:ext cx="1188132" cy="400500"/>
          </a:xfrm>
          <a:custGeom>
            <a:avLst/>
            <a:gdLst>
              <a:gd name="connsiteX0" fmla="*/ 0 w 1553095"/>
              <a:gd name="connsiteY0" fmla="*/ 103540 h 1035397"/>
              <a:gd name="connsiteX1" fmla="*/ 103540 w 1553095"/>
              <a:gd name="connsiteY1" fmla="*/ 0 h 1035397"/>
              <a:gd name="connsiteX2" fmla="*/ 1449555 w 1553095"/>
              <a:gd name="connsiteY2" fmla="*/ 0 h 1035397"/>
              <a:gd name="connsiteX3" fmla="*/ 1553095 w 1553095"/>
              <a:gd name="connsiteY3" fmla="*/ 103540 h 1035397"/>
              <a:gd name="connsiteX4" fmla="*/ 1553095 w 1553095"/>
              <a:gd name="connsiteY4" fmla="*/ 931857 h 1035397"/>
              <a:gd name="connsiteX5" fmla="*/ 1449555 w 1553095"/>
              <a:gd name="connsiteY5" fmla="*/ 1035397 h 1035397"/>
              <a:gd name="connsiteX6" fmla="*/ 103540 w 1553095"/>
              <a:gd name="connsiteY6" fmla="*/ 1035397 h 1035397"/>
              <a:gd name="connsiteX7" fmla="*/ 0 w 1553095"/>
              <a:gd name="connsiteY7" fmla="*/ 931857 h 1035397"/>
              <a:gd name="connsiteX8" fmla="*/ 0 w 1553095"/>
              <a:gd name="connsiteY8" fmla="*/ 103540 h 1035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3095" h="1035397">
                <a:moveTo>
                  <a:pt x="0" y="103540"/>
                </a:moveTo>
                <a:cubicBezTo>
                  <a:pt x="0" y="46356"/>
                  <a:pt x="46356" y="0"/>
                  <a:pt x="103540" y="0"/>
                </a:cubicBezTo>
                <a:lnTo>
                  <a:pt x="1449555" y="0"/>
                </a:lnTo>
                <a:cubicBezTo>
                  <a:pt x="1506739" y="0"/>
                  <a:pt x="1553095" y="46356"/>
                  <a:pt x="1553095" y="103540"/>
                </a:cubicBezTo>
                <a:lnTo>
                  <a:pt x="1553095" y="931857"/>
                </a:lnTo>
                <a:cubicBezTo>
                  <a:pt x="1553095" y="989041"/>
                  <a:pt x="1506739" y="1035397"/>
                  <a:pt x="1449555" y="1035397"/>
                </a:cubicBezTo>
                <a:lnTo>
                  <a:pt x="103540" y="1035397"/>
                </a:lnTo>
                <a:cubicBezTo>
                  <a:pt x="46356" y="1035397"/>
                  <a:pt x="0" y="989041"/>
                  <a:pt x="0" y="931857"/>
                </a:cubicBezTo>
                <a:lnTo>
                  <a:pt x="0" y="103540"/>
                </a:ln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+1000 л. </a:t>
            </a:r>
            <a:endParaRPr lang="uk-UA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 </a:t>
            </a:r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№2Т</a:t>
            </a:r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7" name="Полилиния 56"/>
          <p:cNvSpPr/>
          <p:nvPr/>
        </p:nvSpPr>
        <p:spPr>
          <a:xfrm>
            <a:off x="6486188" y="4611597"/>
            <a:ext cx="1256064" cy="408424"/>
          </a:xfrm>
          <a:custGeom>
            <a:avLst/>
            <a:gdLst>
              <a:gd name="connsiteX0" fmla="*/ 0 w 1553095"/>
              <a:gd name="connsiteY0" fmla="*/ 103540 h 1035397"/>
              <a:gd name="connsiteX1" fmla="*/ 103540 w 1553095"/>
              <a:gd name="connsiteY1" fmla="*/ 0 h 1035397"/>
              <a:gd name="connsiteX2" fmla="*/ 1449555 w 1553095"/>
              <a:gd name="connsiteY2" fmla="*/ 0 h 1035397"/>
              <a:gd name="connsiteX3" fmla="*/ 1553095 w 1553095"/>
              <a:gd name="connsiteY3" fmla="*/ 103540 h 1035397"/>
              <a:gd name="connsiteX4" fmla="*/ 1553095 w 1553095"/>
              <a:gd name="connsiteY4" fmla="*/ 931857 h 1035397"/>
              <a:gd name="connsiteX5" fmla="*/ 1449555 w 1553095"/>
              <a:gd name="connsiteY5" fmla="*/ 1035397 h 1035397"/>
              <a:gd name="connsiteX6" fmla="*/ 103540 w 1553095"/>
              <a:gd name="connsiteY6" fmla="*/ 1035397 h 1035397"/>
              <a:gd name="connsiteX7" fmla="*/ 0 w 1553095"/>
              <a:gd name="connsiteY7" fmla="*/ 931857 h 1035397"/>
              <a:gd name="connsiteX8" fmla="*/ 0 w 1553095"/>
              <a:gd name="connsiteY8" fmla="*/ 103540 h 1035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3095" h="1035397">
                <a:moveTo>
                  <a:pt x="0" y="103540"/>
                </a:moveTo>
                <a:cubicBezTo>
                  <a:pt x="0" y="46356"/>
                  <a:pt x="46356" y="0"/>
                  <a:pt x="103540" y="0"/>
                </a:cubicBezTo>
                <a:lnTo>
                  <a:pt x="1449555" y="0"/>
                </a:lnTo>
                <a:cubicBezTo>
                  <a:pt x="1506739" y="0"/>
                  <a:pt x="1553095" y="46356"/>
                  <a:pt x="1553095" y="103540"/>
                </a:cubicBezTo>
                <a:lnTo>
                  <a:pt x="1553095" y="931857"/>
                </a:lnTo>
                <a:cubicBezTo>
                  <a:pt x="1553095" y="989041"/>
                  <a:pt x="1506739" y="1035397"/>
                  <a:pt x="1449555" y="1035397"/>
                </a:cubicBezTo>
                <a:lnTo>
                  <a:pt x="103540" y="1035397"/>
                </a:lnTo>
                <a:cubicBezTo>
                  <a:pt x="46356" y="1035397"/>
                  <a:pt x="0" y="989041"/>
                  <a:pt x="0" y="931857"/>
                </a:cubicBezTo>
                <a:lnTo>
                  <a:pt x="0" y="10354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-1000 </a:t>
            </a:r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 </a:t>
            </a:r>
            <a:endParaRPr lang="uk-UA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 </a:t>
            </a:r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№2Т</a:t>
            </a:r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8" name="Полилиния 57"/>
          <p:cNvSpPr/>
          <p:nvPr/>
        </p:nvSpPr>
        <p:spPr>
          <a:xfrm>
            <a:off x="7742252" y="4604454"/>
            <a:ext cx="1256065" cy="415567"/>
          </a:xfrm>
          <a:custGeom>
            <a:avLst/>
            <a:gdLst>
              <a:gd name="connsiteX0" fmla="*/ 0 w 1553095"/>
              <a:gd name="connsiteY0" fmla="*/ 103540 h 1035397"/>
              <a:gd name="connsiteX1" fmla="*/ 103540 w 1553095"/>
              <a:gd name="connsiteY1" fmla="*/ 0 h 1035397"/>
              <a:gd name="connsiteX2" fmla="*/ 1449555 w 1553095"/>
              <a:gd name="connsiteY2" fmla="*/ 0 h 1035397"/>
              <a:gd name="connsiteX3" fmla="*/ 1553095 w 1553095"/>
              <a:gd name="connsiteY3" fmla="*/ 103540 h 1035397"/>
              <a:gd name="connsiteX4" fmla="*/ 1553095 w 1553095"/>
              <a:gd name="connsiteY4" fmla="*/ 931857 h 1035397"/>
              <a:gd name="connsiteX5" fmla="*/ 1449555 w 1553095"/>
              <a:gd name="connsiteY5" fmla="*/ 1035397 h 1035397"/>
              <a:gd name="connsiteX6" fmla="*/ 103540 w 1553095"/>
              <a:gd name="connsiteY6" fmla="*/ 1035397 h 1035397"/>
              <a:gd name="connsiteX7" fmla="*/ 0 w 1553095"/>
              <a:gd name="connsiteY7" fmla="*/ 931857 h 1035397"/>
              <a:gd name="connsiteX8" fmla="*/ 0 w 1553095"/>
              <a:gd name="connsiteY8" fmla="*/ 103540 h 1035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3095" h="1035397">
                <a:moveTo>
                  <a:pt x="0" y="103540"/>
                </a:moveTo>
                <a:cubicBezTo>
                  <a:pt x="0" y="46356"/>
                  <a:pt x="46356" y="0"/>
                  <a:pt x="103540" y="0"/>
                </a:cubicBezTo>
                <a:lnTo>
                  <a:pt x="1449555" y="0"/>
                </a:lnTo>
                <a:cubicBezTo>
                  <a:pt x="1506739" y="0"/>
                  <a:pt x="1553095" y="46356"/>
                  <a:pt x="1553095" y="103540"/>
                </a:cubicBezTo>
                <a:lnTo>
                  <a:pt x="1553095" y="931857"/>
                </a:lnTo>
                <a:cubicBezTo>
                  <a:pt x="1553095" y="989041"/>
                  <a:pt x="1506739" y="1035397"/>
                  <a:pt x="1449555" y="1035397"/>
                </a:cubicBezTo>
                <a:lnTo>
                  <a:pt x="103540" y="1035397"/>
                </a:lnTo>
                <a:cubicBezTo>
                  <a:pt x="46356" y="1035397"/>
                  <a:pt x="0" y="989041"/>
                  <a:pt x="0" y="931857"/>
                </a:cubicBezTo>
                <a:lnTo>
                  <a:pt x="0" y="103540"/>
                </a:ln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/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+1000 </a:t>
            </a:r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(АС №1)</a:t>
            </a:r>
          </a:p>
        </p:txBody>
      </p:sp>
      <p:sp>
        <p:nvSpPr>
          <p:cNvPr id="66" name="Двойная стрелка влево/вверх 65"/>
          <p:cNvSpPr/>
          <p:nvPr/>
        </p:nvSpPr>
        <p:spPr>
          <a:xfrm rot="10800000">
            <a:off x="2396739" y="1674884"/>
            <a:ext cx="594068" cy="896867"/>
          </a:xfrm>
          <a:prstGeom prst="leftUpArrow">
            <a:avLst>
              <a:gd name="adj1" fmla="val 13760"/>
              <a:gd name="adj2" fmla="val 25000"/>
              <a:gd name="adj3" fmla="val 1563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7" name="Двойная стрелка влево/вверх 66"/>
          <p:cNvSpPr/>
          <p:nvPr/>
        </p:nvSpPr>
        <p:spPr>
          <a:xfrm rot="10800000">
            <a:off x="4625781" y="1674883"/>
            <a:ext cx="577384" cy="896867"/>
          </a:xfrm>
          <a:prstGeom prst="leftUpArrow">
            <a:avLst>
              <a:gd name="adj1" fmla="val 13760"/>
              <a:gd name="adj2" fmla="val 25000"/>
              <a:gd name="adj3" fmla="val 1563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9" name="Двойная стрелка влево/вверх 68"/>
          <p:cNvSpPr/>
          <p:nvPr/>
        </p:nvSpPr>
        <p:spPr>
          <a:xfrm rot="10800000">
            <a:off x="6849316" y="1682584"/>
            <a:ext cx="530996" cy="889167"/>
          </a:xfrm>
          <a:prstGeom prst="leftUpArrow">
            <a:avLst>
              <a:gd name="adj1" fmla="val 13760"/>
              <a:gd name="adj2" fmla="val 25000"/>
              <a:gd name="adj3" fmla="val 1563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0" name="TextBox 69"/>
          <p:cNvSpPr txBox="1"/>
          <p:nvPr/>
        </p:nvSpPr>
        <p:spPr>
          <a:xfrm>
            <a:off x="223762" y="343838"/>
            <a:ext cx="7836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 пального та спирту етилового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2131320" y="1998893"/>
            <a:ext cx="1224136" cy="4206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Акцизна накладна №</a:t>
            </a:r>
            <a:r>
              <a:rPr lang="uk-UA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uk-UA" dirty="0"/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4302405" y="1998893"/>
            <a:ext cx="1224136" cy="4206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Акцизна накладна </a:t>
            </a:r>
            <a:r>
              <a:rPr lang="uk-UA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№2</a:t>
            </a:r>
            <a:endParaRPr lang="uk-UA" dirty="0"/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6660232" y="1998893"/>
            <a:ext cx="1224136" cy="4206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Акцизна накладна </a:t>
            </a:r>
            <a:r>
              <a:rPr lang="uk-UA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№3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4474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26" y="123478"/>
            <a:ext cx="8708478" cy="432048"/>
          </a:xfrm>
        </p:spPr>
        <p:txBody>
          <a:bodyPr>
            <a:noAutofit/>
          </a:bodyPr>
          <a:lstStyle/>
          <a:p>
            <a:r>
              <a:rPr lang="uk-UA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Схема обліку пального ТА </a:t>
            </a:r>
            <a:r>
              <a:rPr lang="uk-UA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СПИРТУ </a:t>
            </a:r>
            <a:r>
              <a:rPr lang="uk-UA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сеа</a:t>
            </a:r>
            <a:r>
              <a:rPr lang="en-US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рп та се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169536" y="991343"/>
            <a:ext cx="8872568" cy="3104143"/>
            <a:chOff x="270721" y="1422475"/>
            <a:chExt cx="8449488" cy="3450129"/>
          </a:xfrm>
        </p:grpSpPr>
        <p:sp>
          <p:nvSpPr>
            <p:cNvPr id="7" name="Полилиния 6"/>
            <p:cNvSpPr/>
            <p:nvPr/>
          </p:nvSpPr>
          <p:spPr>
            <a:xfrm>
              <a:off x="270721" y="3761495"/>
              <a:ext cx="8368824" cy="1111109"/>
            </a:xfrm>
            <a:custGeom>
              <a:avLst/>
              <a:gdLst>
                <a:gd name="connsiteX0" fmla="*/ 0 w 8229600"/>
                <a:gd name="connsiteY0" fmla="*/ 91297 h 912971"/>
                <a:gd name="connsiteX1" fmla="*/ 91297 w 8229600"/>
                <a:gd name="connsiteY1" fmla="*/ 0 h 912971"/>
                <a:gd name="connsiteX2" fmla="*/ 8138303 w 8229600"/>
                <a:gd name="connsiteY2" fmla="*/ 0 h 912971"/>
                <a:gd name="connsiteX3" fmla="*/ 8229600 w 8229600"/>
                <a:gd name="connsiteY3" fmla="*/ 91297 h 912971"/>
                <a:gd name="connsiteX4" fmla="*/ 8229600 w 8229600"/>
                <a:gd name="connsiteY4" fmla="*/ 821674 h 912971"/>
                <a:gd name="connsiteX5" fmla="*/ 8138303 w 8229600"/>
                <a:gd name="connsiteY5" fmla="*/ 912971 h 912971"/>
                <a:gd name="connsiteX6" fmla="*/ 91297 w 8229600"/>
                <a:gd name="connsiteY6" fmla="*/ 912971 h 912971"/>
                <a:gd name="connsiteX7" fmla="*/ 0 w 8229600"/>
                <a:gd name="connsiteY7" fmla="*/ 821674 h 912971"/>
                <a:gd name="connsiteX8" fmla="*/ 0 w 8229600"/>
                <a:gd name="connsiteY8" fmla="*/ 91297 h 912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9600" h="912971">
                  <a:moveTo>
                    <a:pt x="0" y="91297"/>
                  </a:moveTo>
                  <a:cubicBezTo>
                    <a:pt x="0" y="40875"/>
                    <a:pt x="40875" y="0"/>
                    <a:pt x="91297" y="0"/>
                  </a:cubicBezTo>
                  <a:lnTo>
                    <a:pt x="8138303" y="0"/>
                  </a:lnTo>
                  <a:cubicBezTo>
                    <a:pt x="8188725" y="0"/>
                    <a:pt x="8229600" y="40875"/>
                    <a:pt x="8229600" y="91297"/>
                  </a:cubicBezTo>
                  <a:lnTo>
                    <a:pt x="8229600" y="821674"/>
                  </a:lnTo>
                  <a:cubicBezTo>
                    <a:pt x="8229600" y="872096"/>
                    <a:pt x="8188725" y="912971"/>
                    <a:pt x="8138303" y="912971"/>
                  </a:cubicBezTo>
                  <a:lnTo>
                    <a:pt x="91297" y="912971"/>
                  </a:lnTo>
                  <a:cubicBezTo>
                    <a:pt x="40875" y="912971"/>
                    <a:pt x="0" y="872096"/>
                    <a:pt x="0" y="821674"/>
                  </a:cubicBezTo>
                  <a:lnTo>
                    <a:pt x="0" y="91297"/>
                  </a:lnTo>
                  <a:close/>
                </a:path>
              </a:pathLst>
            </a:cu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defTabSz="1377950">
                <a:lnSpc>
                  <a:spcPct val="90000"/>
                </a:lnSpc>
                <a:spcBef>
                  <a:spcPct val="0"/>
                </a:spcBef>
              </a:pPr>
              <a:r>
                <a:rPr lang="uk-UA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Реєстрація </a:t>
              </a:r>
            </a:p>
            <a:p>
              <a:pPr lvl="0" defTabSz="1377950">
                <a:lnSpc>
                  <a:spcPct val="90000"/>
                </a:lnSpc>
                <a:spcBef>
                  <a:spcPct val="0"/>
                </a:spcBef>
              </a:pPr>
              <a:r>
                <a:rPr lang="uk-UA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Акцизної  накладної </a:t>
              </a:r>
            </a:p>
            <a:p>
              <a:pPr lvl="0" defTabSz="1377950">
                <a:lnSpc>
                  <a:spcPct val="90000"/>
                </a:lnSpc>
                <a:spcBef>
                  <a:spcPct val="0"/>
                </a:spcBef>
              </a:pPr>
              <a:r>
                <a:rPr lang="uk-UA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Є</a:t>
              </a:r>
              <a:r>
                <a:rPr lang="uk-UA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РПН</a:t>
              </a:r>
              <a:endParaRPr lang="uk-UA" sz="20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317976" y="2398775"/>
              <a:ext cx="8402233" cy="1239177"/>
            </a:xfrm>
            <a:custGeom>
              <a:avLst/>
              <a:gdLst>
                <a:gd name="connsiteX0" fmla="*/ 0 w 8229600"/>
                <a:gd name="connsiteY0" fmla="*/ 91297 h 912971"/>
                <a:gd name="connsiteX1" fmla="*/ 91297 w 8229600"/>
                <a:gd name="connsiteY1" fmla="*/ 0 h 912971"/>
                <a:gd name="connsiteX2" fmla="*/ 8138303 w 8229600"/>
                <a:gd name="connsiteY2" fmla="*/ 0 h 912971"/>
                <a:gd name="connsiteX3" fmla="*/ 8229600 w 8229600"/>
                <a:gd name="connsiteY3" fmla="*/ 91297 h 912971"/>
                <a:gd name="connsiteX4" fmla="*/ 8229600 w 8229600"/>
                <a:gd name="connsiteY4" fmla="*/ 821674 h 912971"/>
                <a:gd name="connsiteX5" fmla="*/ 8138303 w 8229600"/>
                <a:gd name="connsiteY5" fmla="*/ 912971 h 912971"/>
                <a:gd name="connsiteX6" fmla="*/ 91297 w 8229600"/>
                <a:gd name="connsiteY6" fmla="*/ 912971 h 912971"/>
                <a:gd name="connsiteX7" fmla="*/ 0 w 8229600"/>
                <a:gd name="connsiteY7" fmla="*/ 821674 h 912971"/>
                <a:gd name="connsiteX8" fmla="*/ 0 w 8229600"/>
                <a:gd name="connsiteY8" fmla="*/ 91297 h 912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9600" h="912971">
                  <a:moveTo>
                    <a:pt x="0" y="91297"/>
                  </a:moveTo>
                  <a:cubicBezTo>
                    <a:pt x="0" y="40875"/>
                    <a:pt x="40875" y="0"/>
                    <a:pt x="91297" y="0"/>
                  </a:cubicBezTo>
                  <a:lnTo>
                    <a:pt x="8138303" y="0"/>
                  </a:lnTo>
                  <a:cubicBezTo>
                    <a:pt x="8188725" y="0"/>
                    <a:pt x="8229600" y="40875"/>
                    <a:pt x="8229600" y="91297"/>
                  </a:cubicBezTo>
                  <a:lnTo>
                    <a:pt x="8229600" y="821674"/>
                  </a:lnTo>
                  <a:cubicBezTo>
                    <a:pt x="8229600" y="872096"/>
                    <a:pt x="8188725" y="912971"/>
                    <a:pt x="8138303" y="912971"/>
                  </a:cubicBezTo>
                  <a:lnTo>
                    <a:pt x="91297" y="912971"/>
                  </a:lnTo>
                  <a:cubicBezTo>
                    <a:pt x="40875" y="912971"/>
                    <a:pt x="0" y="872096"/>
                    <a:pt x="0" y="821674"/>
                  </a:cubicBezTo>
                  <a:lnTo>
                    <a:pt x="0" y="91297"/>
                  </a:lnTo>
                  <a:close/>
                </a:path>
              </a:pathLst>
            </a:cu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220472" rIns="0" bIns="220472" numCol="1" spcCol="1270" anchor="ctr" anchorCtr="0">
              <a:noAutofit/>
            </a:bodyPr>
            <a:lstStyle/>
            <a:p>
              <a:pPr lvl="0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uk-UA" sz="24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СЕАРП та СЕ</a:t>
              </a:r>
              <a:endParaRPr lang="uk-UA" sz="24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3559790" y="1422475"/>
              <a:ext cx="1982162" cy="760809"/>
            </a:xfrm>
            <a:custGeom>
              <a:avLst/>
              <a:gdLst>
                <a:gd name="connsiteX0" fmla="*/ 0 w 1141214"/>
                <a:gd name="connsiteY0" fmla="*/ 76081 h 760809"/>
                <a:gd name="connsiteX1" fmla="*/ 76081 w 1141214"/>
                <a:gd name="connsiteY1" fmla="*/ 0 h 760809"/>
                <a:gd name="connsiteX2" fmla="*/ 1065133 w 1141214"/>
                <a:gd name="connsiteY2" fmla="*/ 0 h 760809"/>
                <a:gd name="connsiteX3" fmla="*/ 1141214 w 1141214"/>
                <a:gd name="connsiteY3" fmla="*/ 76081 h 760809"/>
                <a:gd name="connsiteX4" fmla="*/ 1141214 w 1141214"/>
                <a:gd name="connsiteY4" fmla="*/ 684728 h 760809"/>
                <a:gd name="connsiteX5" fmla="*/ 1065133 w 1141214"/>
                <a:gd name="connsiteY5" fmla="*/ 760809 h 760809"/>
                <a:gd name="connsiteX6" fmla="*/ 76081 w 1141214"/>
                <a:gd name="connsiteY6" fmla="*/ 760809 h 760809"/>
                <a:gd name="connsiteX7" fmla="*/ 0 w 1141214"/>
                <a:gd name="connsiteY7" fmla="*/ 684728 h 760809"/>
                <a:gd name="connsiteX8" fmla="*/ 0 w 1141214"/>
                <a:gd name="connsiteY8" fmla="*/ 76081 h 760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1214" h="760809">
                  <a:moveTo>
                    <a:pt x="0" y="76081"/>
                  </a:moveTo>
                  <a:cubicBezTo>
                    <a:pt x="0" y="34063"/>
                    <a:pt x="34063" y="0"/>
                    <a:pt x="76081" y="0"/>
                  </a:cubicBezTo>
                  <a:lnTo>
                    <a:pt x="1065133" y="0"/>
                  </a:lnTo>
                  <a:cubicBezTo>
                    <a:pt x="1107151" y="0"/>
                    <a:pt x="1141214" y="34063"/>
                    <a:pt x="1141214" y="76081"/>
                  </a:cubicBezTo>
                  <a:lnTo>
                    <a:pt x="1141214" y="684728"/>
                  </a:lnTo>
                  <a:cubicBezTo>
                    <a:pt x="1141214" y="726746"/>
                    <a:pt x="1107151" y="760809"/>
                    <a:pt x="1065133" y="760809"/>
                  </a:cubicBezTo>
                  <a:lnTo>
                    <a:pt x="76081" y="760809"/>
                  </a:lnTo>
                  <a:cubicBezTo>
                    <a:pt x="34063" y="760809"/>
                    <a:pt x="0" y="726746"/>
                    <a:pt x="0" y="684728"/>
                  </a:cubicBezTo>
                  <a:lnTo>
                    <a:pt x="0" y="7608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7533" tIns="117533" rIns="117533" bIns="117533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5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Виробник</a:t>
              </a:r>
              <a:endParaRPr lang="uk-UA" sz="25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2498547" y="2571356"/>
              <a:ext cx="2159322" cy="827713"/>
            </a:xfrm>
            <a:custGeom>
              <a:avLst/>
              <a:gdLst>
                <a:gd name="connsiteX0" fmla="*/ 0 w 1141214"/>
                <a:gd name="connsiteY0" fmla="*/ 76081 h 760809"/>
                <a:gd name="connsiteX1" fmla="*/ 76081 w 1141214"/>
                <a:gd name="connsiteY1" fmla="*/ 0 h 760809"/>
                <a:gd name="connsiteX2" fmla="*/ 1065133 w 1141214"/>
                <a:gd name="connsiteY2" fmla="*/ 0 h 760809"/>
                <a:gd name="connsiteX3" fmla="*/ 1141214 w 1141214"/>
                <a:gd name="connsiteY3" fmla="*/ 76081 h 760809"/>
                <a:gd name="connsiteX4" fmla="*/ 1141214 w 1141214"/>
                <a:gd name="connsiteY4" fmla="*/ 684728 h 760809"/>
                <a:gd name="connsiteX5" fmla="*/ 1065133 w 1141214"/>
                <a:gd name="connsiteY5" fmla="*/ 760809 h 760809"/>
                <a:gd name="connsiteX6" fmla="*/ 76081 w 1141214"/>
                <a:gd name="connsiteY6" fmla="*/ 760809 h 760809"/>
                <a:gd name="connsiteX7" fmla="*/ 0 w 1141214"/>
                <a:gd name="connsiteY7" fmla="*/ 684728 h 760809"/>
                <a:gd name="connsiteX8" fmla="*/ 0 w 1141214"/>
                <a:gd name="connsiteY8" fmla="*/ 76081 h 760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1214" h="760809">
                  <a:moveTo>
                    <a:pt x="0" y="76081"/>
                  </a:moveTo>
                  <a:cubicBezTo>
                    <a:pt x="0" y="34063"/>
                    <a:pt x="34063" y="0"/>
                    <a:pt x="76081" y="0"/>
                  </a:cubicBezTo>
                  <a:lnTo>
                    <a:pt x="1065133" y="0"/>
                  </a:lnTo>
                  <a:cubicBezTo>
                    <a:pt x="1107151" y="0"/>
                    <a:pt x="1141214" y="34063"/>
                    <a:pt x="1141214" y="76081"/>
                  </a:cubicBezTo>
                  <a:lnTo>
                    <a:pt x="1141214" y="684728"/>
                  </a:lnTo>
                  <a:cubicBezTo>
                    <a:pt x="1141214" y="726746"/>
                    <a:pt x="1107151" y="760809"/>
                    <a:pt x="1065133" y="760809"/>
                  </a:cubicBezTo>
                  <a:lnTo>
                    <a:pt x="76081" y="760809"/>
                  </a:lnTo>
                  <a:cubicBezTo>
                    <a:pt x="34063" y="760809"/>
                    <a:pt x="0" y="726746"/>
                    <a:pt x="0" y="684728"/>
                  </a:cubicBezTo>
                  <a:lnTo>
                    <a:pt x="0" y="7608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7533" tIns="117533" rIns="117533" bIns="117533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Заявка на поповнення обсягів залишків</a:t>
              </a:r>
              <a:endParaRPr lang="uk-UA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2645227" y="3886051"/>
              <a:ext cx="3659786" cy="852058"/>
            </a:xfrm>
            <a:custGeom>
              <a:avLst/>
              <a:gdLst>
                <a:gd name="connsiteX0" fmla="*/ 0 w 1141214"/>
                <a:gd name="connsiteY0" fmla="*/ 76081 h 760809"/>
                <a:gd name="connsiteX1" fmla="*/ 76081 w 1141214"/>
                <a:gd name="connsiteY1" fmla="*/ 0 h 760809"/>
                <a:gd name="connsiteX2" fmla="*/ 1065133 w 1141214"/>
                <a:gd name="connsiteY2" fmla="*/ 0 h 760809"/>
                <a:gd name="connsiteX3" fmla="*/ 1141214 w 1141214"/>
                <a:gd name="connsiteY3" fmla="*/ 76081 h 760809"/>
                <a:gd name="connsiteX4" fmla="*/ 1141214 w 1141214"/>
                <a:gd name="connsiteY4" fmla="*/ 684728 h 760809"/>
                <a:gd name="connsiteX5" fmla="*/ 1065133 w 1141214"/>
                <a:gd name="connsiteY5" fmla="*/ 760809 h 760809"/>
                <a:gd name="connsiteX6" fmla="*/ 76081 w 1141214"/>
                <a:gd name="connsiteY6" fmla="*/ 760809 h 760809"/>
                <a:gd name="connsiteX7" fmla="*/ 0 w 1141214"/>
                <a:gd name="connsiteY7" fmla="*/ 684728 h 760809"/>
                <a:gd name="connsiteX8" fmla="*/ 0 w 1141214"/>
                <a:gd name="connsiteY8" fmla="*/ 76081 h 760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1214" h="760809">
                  <a:moveTo>
                    <a:pt x="0" y="76081"/>
                  </a:moveTo>
                  <a:cubicBezTo>
                    <a:pt x="0" y="34063"/>
                    <a:pt x="34063" y="0"/>
                    <a:pt x="76081" y="0"/>
                  </a:cubicBezTo>
                  <a:lnTo>
                    <a:pt x="1065133" y="0"/>
                  </a:lnTo>
                  <a:cubicBezTo>
                    <a:pt x="1107151" y="0"/>
                    <a:pt x="1141214" y="34063"/>
                    <a:pt x="1141214" y="76081"/>
                  </a:cubicBezTo>
                  <a:lnTo>
                    <a:pt x="1141214" y="684728"/>
                  </a:lnTo>
                  <a:cubicBezTo>
                    <a:pt x="1141214" y="726746"/>
                    <a:pt x="1107151" y="760809"/>
                    <a:pt x="1065133" y="760809"/>
                  </a:cubicBezTo>
                  <a:lnTo>
                    <a:pt x="76081" y="760809"/>
                  </a:lnTo>
                  <a:cubicBezTo>
                    <a:pt x="34063" y="760809"/>
                    <a:pt x="0" y="726746"/>
                    <a:pt x="0" y="684728"/>
                  </a:cubicBezTo>
                  <a:lnTo>
                    <a:pt x="0" y="7608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7533" tIns="117533" rIns="117533" bIns="117533" numCol="1" spcCol="1270" anchor="ctr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uk-UA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Акцизний склад</a:t>
              </a:r>
            </a:p>
            <a:p>
              <a:pPr lvl="0" defTabSz="1111250">
                <a:lnSpc>
                  <a:spcPct val="90000"/>
                </a:lnSpc>
                <a:spcBef>
                  <a:spcPct val="0"/>
                </a:spcBef>
              </a:pPr>
              <a:r>
                <a: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Пересувний акцизний склад</a:t>
              </a:r>
              <a:endParaRPr lang="uk-UA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6694072" y="3823773"/>
              <a:ext cx="1957563" cy="986552"/>
            </a:xfrm>
            <a:custGeom>
              <a:avLst/>
              <a:gdLst>
                <a:gd name="connsiteX0" fmla="*/ 0 w 1141214"/>
                <a:gd name="connsiteY0" fmla="*/ 76081 h 760809"/>
                <a:gd name="connsiteX1" fmla="*/ 76081 w 1141214"/>
                <a:gd name="connsiteY1" fmla="*/ 0 h 760809"/>
                <a:gd name="connsiteX2" fmla="*/ 1065133 w 1141214"/>
                <a:gd name="connsiteY2" fmla="*/ 0 h 760809"/>
                <a:gd name="connsiteX3" fmla="*/ 1141214 w 1141214"/>
                <a:gd name="connsiteY3" fmla="*/ 76081 h 760809"/>
                <a:gd name="connsiteX4" fmla="*/ 1141214 w 1141214"/>
                <a:gd name="connsiteY4" fmla="*/ 684728 h 760809"/>
                <a:gd name="connsiteX5" fmla="*/ 1065133 w 1141214"/>
                <a:gd name="connsiteY5" fmla="*/ 760809 h 760809"/>
                <a:gd name="connsiteX6" fmla="*/ 76081 w 1141214"/>
                <a:gd name="connsiteY6" fmla="*/ 760809 h 760809"/>
                <a:gd name="connsiteX7" fmla="*/ 0 w 1141214"/>
                <a:gd name="connsiteY7" fmla="*/ 684728 h 760809"/>
                <a:gd name="connsiteX8" fmla="*/ 0 w 1141214"/>
                <a:gd name="connsiteY8" fmla="*/ 76081 h 760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1214" h="760809">
                  <a:moveTo>
                    <a:pt x="0" y="76081"/>
                  </a:moveTo>
                  <a:cubicBezTo>
                    <a:pt x="0" y="34063"/>
                    <a:pt x="34063" y="0"/>
                    <a:pt x="76081" y="0"/>
                  </a:cubicBezTo>
                  <a:lnTo>
                    <a:pt x="1065133" y="0"/>
                  </a:lnTo>
                  <a:cubicBezTo>
                    <a:pt x="1107151" y="0"/>
                    <a:pt x="1141214" y="34063"/>
                    <a:pt x="1141214" y="76081"/>
                  </a:cubicBezTo>
                  <a:lnTo>
                    <a:pt x="1141214" y="684728"/>
                  </a:lnTo>
                  <a:cubicBezTo>
                    <a:pt x="1141214" y="726746"/>
                    <a:pt x="1107151" y="760809"/>
                    <a:pt x="1065133" y="760809"/>
                  </a:cubicBezTo>
                  <a:lnTo>
                    <a:pt x="76081" y="760809"/>
                  </a:lnTo>
                  <a:cubicBezTo>
                    <a:pt x="34063" y="760809"/>
                    <a:pt x="0" y="726746"/>
                    <a:pt x="0" y="684728"/>
                  </a:cubicBezTo>
                  <a:lnTo>
                    <a:pt x="0" y="7608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7533" tIns="117533" rIns="117533" bIns="117533" numCol="1" spcCol="1270" anchor="ctr" anchorCtr="0">
              <a:noAutofit/>
            </a:bodyPr>
            <a:lstStyle/>
            <a:p>
              <a:pPr lvl="0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uk-UA" sz="16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Пересувний акцизний склад </a:t>
              </a:r>
              <a:r>
                <a:rPr lang="uk-UA" sz="1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uk-UA" sz="1400" i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розподіл між акцизними складами</a:t>
              </a:r>
              <a:r>
                <a:rPr lang="uk-UA" sz="1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uk-UA" sz="14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4771033" y="2398774"/>
              <a:ext cx="1923039" cy="1047987"/>
            </a:xfrm>
            <a:custGeom>
              <a:avLst/>
              <a:gdLst>
                <a:gd name="connsiteX0" fmla="*/ 0 w 1141214"/>
                <a:gd name="connsiteY0" fmla="*/ 76081 h 760809"/>
                <a:gd name="connsiteX1" fmla="*/ 76081 w 1141214"/>
                <a:gd name="connsiteY1" fmla="*/ 0 h 760809"/>
                <a:gd name="connsiteX2" fmla="*/ 1065133 w 1141214"/>
                <a:gd name="connsiteY2" fmla="*/ 0 h 760809"/>
                <a:gd name="connsiteX3" fmla="*/ 1141214 w 1141214"/>
                <a:gd name="connsiteY3" fmla="*/ 76081 h 760809"/>
                <a:gd name="connsiteX4" fmla="*/ 1141214 w 1141214"/>
                <a:gd name="connsiteY4" fmla="*/ 684728 h 760809"/>
                <a:gd name="connsiteX5" fmla="*/ 1065133 w 1141214"/>
                <a:gd name="connsiteY5" fmla="*/ 760809 h 760809"/>
                <a:gd name="connsiteX6" fmla="*/ 76081 w 1141214"/>
                <a:gd name="connsiteY6" fmla="*/ 760809 h 760809"/>
                <a:gd name="connsiteX7" fmla="*/ 0 w 1141214"/>
                <a:gd name="connsiteY7" fmla="*/ 684728 h 760809"/>
                <a:gd name="connsiteX8" fmla="*/ 0 w 1141214"/>
                <a:gd name="connsiteY8" fmla="*/ 76081 h 760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1214" h="760809">
                  <a:moveTo>
                    <a:pt x="0" y="76081"/>
                  </a:moveTo>
                  <a:cubicBezTo>
                    <a:pt x="0" y="34063"/>
                    <a:pt x="34063" y="0"/>
                    <a:pt x="76081" y="0"/>
                  </a:cubicBezTo>
                  <a:lnTo>
                    <a:pt x="1065133" y="0"/>
                  </a:lnTo>
                  <a:cubicBezTo>
                    <a:pt x="1107151" y="0"/>
                    <a:pt x="1141214" y="34063"/>
                    <a:pt x="1141214" y="76081"/>
                  </a:cubicBezTo>
                  <a:lnTo>
                    <a:pt x="1141214" y="684728"/>
                  </a:lnTo>
                  <a:cubicBezTo>
                    <a:pt x="1141214" y="726746"/>
                    <a:pt x="1107151" y="760809"/>
                    <a:pt x="1065133" y="760809"/>
                  </a:cubicBezTo>
                  <a:lnTo>
                    <a:pt x="76081" y="760809"/>
                  </a:lnTo>
                  <a:cubicBezTo>
                    <a:pt x="34063" y="760809"/>
                    <a:pt x="0" y="726746"/>
                    <a:pt x="0" y="684728"/>
                  </a:cubicBezTo>
                  <a:lnTo>
                    <a:pt x="0" y="7608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7533" tIns="117533" rIns="117533" bIns="117533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kern="12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 інвентаризації (спирт) до 20.07.19</a:t>
              </a:r>
              <a:endParaRPr lang="uk-UA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6694073" y="2571355"/>
              <a:ext cx="1957562" cy="827713"/>
            </a:xfrm>
            <a:custGeom>
              <a:avLst/>
              <a:gdLst>
                <a:gd name="connsiteX0" fmla="*/ 0 w 1141214"/>
                <a:gd name="connsiteY0" fmla="*/ 76081 h 760809"/>
                <a:gd name="connsiteX1" fmla="*/ 76081 w 1141214"/>
                <a:gd name="connsiteY1" fmla="*/ 0 h 760809"/>
                <a:gd name="connsiteX2" fmla="*/ 1065133 w 1141214"/>
                <a:gd name="connsiteY2" fmla="*/ 0 h 760809"/>
                <a:gd name="connsiteX3" fmla="*/ 1141214 w 1141214"/>
                <a:gd name="connsiteY3" fmla="*/ 76081 h 760809"/>
                <a:gd name="connsiteX4" fmla="*/ 1141214 w 1141214"/>
                <a:gd name="connsiteY4" fmla="*/ 684728 h 760809"/>
                <a:gd name="connsiteX5" fmla="*/ 1065133 w 1141214"/>
                <a:gd name="connsiteY5" fmla="*/ 760809 h 760809"/>
                <a:gd name="connsiteX6" fmla="*/ 76081 w 1141214"/>
                <a:gd name="connsiteY6" fmla="*/ 760809 h 760809"/>
                <a:gd name="connsiteX7" fmla="*/ 0 w 1141214"/>
                <a:gd name="connsiteY7" fmla="*/ 684728 h 760809"/>
                <a:gd name="connsiteX8" fmla="*/ 0 w 1141214"/>
                <a:gd name="connsiteY8" fmla="*/ 76081 h 760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1214" h="760809">
                  <a:moveTo>
                    <a:pt x="0" y="76081"/>
                  </a:moveTo>
                  <a:cubicBezTo>
                    <a:pt x="0" y="34063"/>
                    <a:pt x="34063" y="0"/>
                    <a:pt x="76081" y="0"/>
                  </a:cubicBezTo>
                  <a:lnTo>
                    <a:pt x="1065133" y="0"/>
                  </a:lnTo>
                  <a:cubicBezTo>
                    <a:pt x="1107151" y="0"/>
                    <a:pt x="1141214" y="34063"/>
                    <a:pt x="1141214" y="76081"/>
                  </a:cubicBezTo>
                  <a:lnTo>
                    <a:pt x="1141214" y="684728"/>
                  </a:lnTo>
                  <a:cubicBezTo>
                    <a:pt x="1141214" y="726746"/>
                    <a:pt x="1107151" y="760809"/>
                    <a:pt x="1065133" y="760809"/>
                  </a:cubicBezTo>
                  <a:lnTo>
                    <a:pt x="76081" y="760809"/>
                  </a:lnTo>
                  <a:cubicBezTo>
                    <a:pt x="34063" y="760809"/>
                    <a:pt x="0" y="726746"/>
                    <a:pt x="0" y="684728"/>
                  </a:cubicBezTo>
                  <a:lnTo>
                    <a:pt x="0" y="7608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8013" tIns="148013" rIns="148013" bIns="148013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Митна декларація</a:t>
              </a:r>
              <a:endParaRPr lang="uk-UA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3" name="Полилиния 22"/>
          <p:cNvSpPr/>
          <p:nvPr/>
        </p:nvSpPr>
        <p:spPr>
          <a:xfrm>
            <a:off x="6908906" y="1005784"/>
            <a:ext cx="1983575" cy="755876"/>
          </a:xfrm>
          <a:custGeom>
            <a:avLst/>
            <a:gdLst>
              <a:gd name="connsiteX0" fmla="*/ 0 w 1141214"/>
              <a:gd name="connsiteY0" fmla="*/ 76081 h 760809"/>
              <a:gd name="connsiteX1" fmla="*/ 76081 w 1141214"/>
              <a:gd name="connsiteY1" fmla="*/ 0 h 760809"/>
              <a:gd name="connsiteX2" fmla="*/ 1065133 w 1141214"/>
              <a:gd name="connsiteY2" fmla="*/ 0 h 760809"/>
              <a:gd name="connsiteX3" fmla="*/ 1141214 w 1141214"/>
              <a:gd name="connsiteY3" fmla="*/ 76081 h 760809"/>
              <a:gd name="connsiteX4" fmla="*/ 1141214 w 1141214"/>
              <a:gd name="connsiteY4" fmla="*/ 684728 h 760809"/>
              <a:gd name="connsiteX5" fmla="*/ 1065133 w 1141214"/>
              <a:gd name="connsiteY5" fmla="*/ 760809 h 760809"/>
              <a:gd name="connsiteX6" fmla="*/ 76081 w 1141214"/>
              <a:gd name="connsiteY6" fmla="*/ 760809 h 760809"/>
              <a:gd name="connsiteX7" fmla="*/ 0 w 1141214"/>
              <a:gd name="connsiteY7" fmla="*/ 684728 h 760809"/>
              <a:gd name="connsiteX8" fmla="*/ 0 w 1141214"/>
              <a:gd name="connsiteY8" fmla="*/ 76081 h 760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214" h="760809">
                <a:moveTo>
                  <a:pt x="0" y="76081"/>
                </a:moveTo>
                <a:cubicBezTo>
                  <a:pt x="0" y="34063"/>
                  <a:pt x="34063" y="0"/>
                  <a:pt x="76081" y="0"/>
                </a:cubicBezTo>
                <a:lnTo>
                  <a:pt x="1065133" y="0"/>
                </a:lnTo>
                <a:cubicBezTo>
                  <a:pt x="1107151" y="0"/>
                  <a:pt x="1141214" y="34063"/>
                  <a:pt x="1141214" y="76081"/>
                </a:cubicBezTo>
                <a:lnTo>
                  <a:pt x="1141214" y="684728"/>
                </a:lnTo>
                <a:cubicBezTo>
                  <a:pt x="1141214" y="726746"/>
                  <a:pt x="1107151" y="760809"/>
                  <a:pt x="1065133" y="760809"/>
                </a:cubicBezTo>
                <a:lnTo>
                  <a:pt x="76081" y="760809"/>
                </a:lnTo>
                <a:cubicBezTo>
                  <a:pt x="34063" y="760809"/>
                  <a:pt x="0" y="726746"/>
                  <a:pt x="0" y="684728"/>
                </a:cubicBezTo>
                <a:lnTo>
                  <a:pt x="0" y="7608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7533" tIns="117533" rIns="117533" bIns="117533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5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Імпортер</a:t>
            </a:r>
            <a:endParaRPr lang="uk-UA" sz="25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9964" y="518148"/>
            <a:ext cx="7836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обсягів пального та спирту етилового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7907151" y="1761660"/>
            <a:ext cx="0" cy="27174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Левая фигурная скобка 38"/>
          <p:cNvSpPr/>
          <p:nvPr/>
        </p:nvSpPr>
        <p:spPr>
          <a:xfrm rot="16200000">
            <a:off x="4443436" y="2062962"/>
            <a:ext cx="426241" cy="193405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0" name="Левая фигурная скобка 39"/>
          <p:cNvSpPr/>
          <p:nvPr/>
        </p:nvSpPr>
        <p:spPr>
          <a:xfrm rot="5400000">
            <a:off x="4481427" y="864846"/>
            <a:ext cx="369159" cy="1952959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7900692" y="2774206"/>
            <a:ext cx="0" cy="39771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олилиния 46"/>
          <p:cNvSpPr/>
          <p:nvPr/>
        </p:nvSpPr>
        <p:spPr>
          <a:xfrm>
            <a:off x="168003" y="4142637"/>
            <a:ext cx="8708478" cy="594066"/>
          </a:xfrm>
          <a:custGeom>
            <a:avLst/>
            <a:gdLst>
              <a:gd name="connsiteX0" fmla="*/ 0 w 1141214"/>
              <a:gd name="connsiteY0" fmla="*/ 76081 h 760809"/>
              <a:gd name="connsiteX1" fmla="*/ 76081 w 1141214"/>
              <a:gd name="connsiteY1" fmla="*/ 0 h 760809"/>
              <a:gd name="connsiteX2" fmla="*/ 1065133 w 1141214"/>
              <a:gd name="connsiteY2" fmla="*/ 0 h 760809"/>
              <a:gd name="connsiteX3" fmla="*/ 1141214 w 1141214"/>
              <a:gd name="connsiteY3" fmla="*/ 76081 h 760809"/>
              <a:gd name="connsiteX4" fmla="*/ 1141214 w 1141214"/>
              <a:gd name="connsiteY4" fmla="*/ 684728 h 760809"/>
              <a:gd name="connsiteX5" fmla="*/ 1065133 w 1141214"/>
              <a:gd name="connsiteY5" fmla="*/ 760809 h 760809"/>
              <a:gd name="connsiteX6" fmla="*/ 76081 w 1141214"/>
              <a:gd name="connsiteY6" fmla="*/ 760809 h 760809"/>
              <a:gd name="connsiteX7" fmla="*/ 0 w 1141214"/>
              <a:gd name="connsiteY7" fmla="*/ 684728 h 760809"/>
              <a:gd name="connsiteX8" fmla="*/ 0 w 1141214"/>
              <a:gd name="connsiteY8" fmla="*/ 76081 h 760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214" h="760809">
                <a:moveTo>
                  <a:pt x="0" y="76081"/>
                </a:moveTo>
                <a:cubicBezTo>
                  <a:pt x="0" y="34063"/>
                  <a:pt x="34063" y="0"/>
                  <a:pt x="76081" y="0"/>
                </a:cubicBezTo>
                <a:lnTo>
                  <a:pt x="1065133" y="0"/>
                </a:lnTo>
                <a:cubicBezTo>
                  <a:pt x="1107151" y="0"/>
                  <a:pt x="1141214" y="34063"/>
                  <a:pt x="1141214" y="76081"/>
                </a:cubicBezTo>
                <a:lnTo>
                  <a:pt x="1141214" y="684728"/>
                </a:lnTo>
                <a:cubicBezTo>
                  <a:pt x="1141214" y="726746"/>
                  <a:pt x="1107151" y="760809"/>
                  <a:pt x="1065133" y="760809"/>
                </a:cubicBezTo>
                <a:lnTo>
                  <a:pt x="76081" y="760809"/>
                </a:lnTo>
                <a:cubicBezTo>
                  <a:pt x="34063" y="760809"/>
                  <a:pt x="0" y="726746"/>
                  <a:pt x="0" y="684728"/>
                </a:cubicBezTo>
                <a:lnTo>
                  <a:pt x="0" y="76081"/>
                </a:lnTo>
                <a:close/>
              </a:path>
            </a:pathLst>
          </a:custGeom>
          <a:solidFill>
            <a:srgbClr val="00B050">
              <a:alpha val="4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7533" tIns="117533" rIns="117533" bIns="117533" numCol="1" spcCol="1270" anchor="ctr" anchorCtr="0">
            <a:noAutofit/>
          </a:bodyPr>
          <a:lstStyle/>
          <a:p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 </a:t>
            </a:r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пального та </a:t>
            </a:r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спирту  </a:t>
            </a:r>
            <a:r>
              <a:rPr lang="uk-UA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системі ведеться в  </a:t>
            </a:r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розрізі кодів УКТ ЗЕД, акцизних складів ,  розпорядників акцизних складів, умов оподаткування (оподатковані, ст. 229 ПКУ, звільнені від оподаткування, не підлягають оподаткуванню) </a:t>
            </a:r>
          </a:p>
        </p:txBody>
      </p:sp>
      <p:sp>
        <p:nvSpPr>
          <p:cNvPr id="48" name="Полилиния 47"/>
          <p:cNvSpPr/>
          <p:nvPr/>
        </p:nvSpPr>
        <p:spPr>
          <a:xfrm>
            <a:off x="184002" y="4736703"/>
            <a:ext cx="8683326" cy="369907"/>
          </a:xfrm>
          <a:custGeom>
            <a:avLst/>
            <a:gdLst>
              <a:gd name="connsiteX0" fmla="*/ 0 w 1141214"/>
              <a:gd name="connsiteY0" fmla="*/ 76081 h 760809"/>
              <a:gd name="connsiteX1" fmla="*/ 76081 w 1141214"/>
              <a:gd name="connsiteY1" fmla="*/ 0 h 760809"/>
              <a:gd name="connsiteX2" fmla="*/ 1065133 w 1141214"/>
              <a:gd name="connsiteY2" fmla="*/ 0 h 760809"/>
              <a:gd name="connsiteX3" fmla="*/ 1141214 w 1141214"/>
              <a:gd name="connsiteY3" fmla="*/ 76081 h 760809"/>
              <a:gd name="connsiteX4" fmla="*/ 1141214 w 1141214"/>
              <a:gd name="connsiteY4" fmla="*/ 684728 h 760809"/>
              <a:gd name="connsiteX5" fmla="*/ 1065133 w 1141214"/>
              <a:gd name="connsiteY5" fmla="*/ 760809 h 760809"/>
              <a:gd name="connsiteX6" fmla="*/ 76081 w 1141214"/>
              <a:gd name="connsiteY6" fmla="*/ 760809 h 760809"/>
              <a:gd name="connsiteX7" fmla="*/ 0 w 1141214"/>
              <a:gd name="connsiteY7" fmla="*/ 684728 h 760809"/>
              <a:gd name="connsiteX8" fmla="*/ 0 w 1141214"/>
              <a:gd name="connsiteY8" fmla="*/ 76081 h 760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1214" h="760809">
                <a:moveTo>
                  <a:pt x="0" y="76081"/>
                </a:moveTo>
                <a:cubicBezTo>
                  <a:pt x="0" y="34063"/>
                  <a:pt x="34063" y="0"/>
                  <a:pt x="76081" y="0"/>
                </a:cubicBezTo>
                <a:lnTo>
                  <a:pt x="1065133" y="0"/>
                </a:lnTo>
                <a:cubicBezTo>
                  <a:pt x="1107151" y="0"/>
                  <a:pt x="1141214" y="34063"/>
                  <a:pt x="1141214" y="76081"/>
                </a:cubicBezTo>
                <a:lnTo>
                  <a:pt x="1141214" y="684728"/>
                </a:lnTo>
                <a:cubicBezTo>
                  <a:pt x="1141214" y="726746"/>
                  <a:pt x="1107151" y="760809"/>
                  <a:pt x="1065133" y="760809"/>
                </a:cubicBezTo>
                <a:lnTo>
                  <a:pt x="76081" y="760809"/>
                </a:lnTo>
                <a:cubicBezTo>
                  <a:pt x="34063" y="760809"/>
                  <a:pt x="0" y="726746"/>
                  <a:pt x="0" y="684728"/>
                </a:cubicBezTo>
                <a:lnTo>
                  <a:pt x="0" y="76081"/>
                </a:lnTo>
                <a:close/>
              </a:path>
            </a:pathLst>
          </a:custGeom>
          <a:solidFill>
            <a:srgbClr val="00B050">
              <a:alpha val="4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7533" tIns="117533" rIns="117533" bIns="117533" numCol="1" spcCol="1270" anchor="ctr" anchorCtr="0">
            <a:noAutofit/>
          </a:bodyPr>
          <a:lstStyle/>
          <a:p>
            <a:r>
              <a:rPr lang="uk-UA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 платників – розпорядників акцизних складів, акцизних складів</a:t>
            </a:r>
          </a:p>
        </p:txBody>
      </p:sp>
    </p:spTree>
    <p:extLst>
      <p:ext uri="{BB962C8B-B14F-4D97-AF65-F5344CB8AC3E}">
        <p14:creationId xmlns:p14="http://schemas.microsoft.com/office/powerpoint/2010/main" val="211239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474" y="0"/>
            <a:ext cx="8229600" cy="637580"/>
          </a:xfrm>
        </p:spPr>
        <p:txBody>
          <a:bodyPr>
            <a:noAutofit/>
          </a:bodyPr>
          <a:lstStyle/>
          <a:p>
            <a:r>
              <a:rPr lang="uk-UA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обліку  в </a:t>
            </a:r>
            <a:r>
              <a:rPr lang="uk-UA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сеа</a:t>
            </a:r>
            <a:r>
              <a:rPr lang="en-US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рп та </a:t>
            </a:r>
            <a:r>
              <a:rPr lang="uk-UA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8029770"/>
              </p:ext>
            </p:extLst>
          </p:nvPr>
        </p:nvGraphicFramePr>
        <p:xfrm>
          <a:off x="251520" y="483518"/>
          <a:ext cx="9577064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Рівнобедрений трикутник 14"/>
          <p:cNvSpPr/>
          <p:nvPr/>
        </p:nvSpPr>
        <p:spPr>
          <a:xfrm>
            <a:off x="0" y="2931790"/>
            <a:ext cx="332518" cy="332518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024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b="1" dirty="0"/>
              <a:t>Напрям використання пального:</a:t>
            </a:r>
            <a:br>
              <a:rPr lang="uk-UA" b="1" dirty="0"/>
            </a:br>
            <a:r>
              <a:rPr lang="uk-UA" i="1" dirty="0"/>
              <a:t>1 -   тара до 5 л</a:t>
            </a:r>
            <a:r>
              <a:rPr lang="uk-UA" i="1" dirty="0" smtClean="0"/>
              <a:t>.</a:t>
            </a:r>
            <a:r>
              <a:rPr lang="uk-UA" i="1" dirty="0"/>
              <a:t/>
            </a:r>
            <a:br>
              <a:rPr lang="uk-UA" i="1" dirty="0"/>
            </a:br>
            <a:r>
              <a:rPr lang="uk-UA" i="1" dirty="0"/>
              <a:t>2 - реалізація з АС  до іншого АС (якщо він відомий) з використанням </a:t>
            </a:r>
            <a:r>
              <a:rPr lang="uk-UA" i="1" dirty="0" smtClean="0"/>
              <a:t>АСП </a:t>
            </a:r>
            <a:r>
              <a:rPr lang="uk-UA" i="1" dirty="0"/>
              <a:t/>
            </a:r>
            <a:br>
              <a:rPr lang="uk-UA" i="1" dirty="0"/>
            </a:br>
            <a:r>
              <a:rPr lang="uk-UA" i="1" dirty="0"/>
              <a:t>3 –  розподіл   залишків на </a:t>
            </a:r>
            <a:r>
              <a:rPr lang="uk-UA" i="1" dirty="0" smtClean="0"/>
              <a:t>01.07.2019  </a:t>
            </a:r>
            <a:r>
              <a:rPr lang="uk-UA" i="1" dirty="0"/>
              <a:t/>
            </a:r>
            <a:br>
              <a:rPr lang="uk-UA" i="1" dirty="0"/>
            </a:br>
            <a:r>
              <a:rPr lang="uk-UA" i="1" dirty="0"/>
              <a:t>4 -   роздрібна </a:t>
            </a:r>
            <a:r>
              <a:rPr lang="uk-UA" i="1" dirty="0" smtClean="0"/>
              <a:t>торгівля  </a:t>
            </a:r>
            <a:r>
              <a:rPr lang="uk-UA" i="1" dirty="0"/>
              <a:t/>
            </a:r>
            <a:br>
              <a:rPr lang="uk-UA" i="1" dirty="0"/>
            </a:br>
            <a:r>
              <a:rPr lang="uk-UA" b="1" i="1" dirty="0"/>
              <a:t>Напрям використання спирту етилового:</a:t>
            </a:r>
            <a:endParaRPr lang="en-US" dirty="0"/>
          </a:p>
          <a:p>
            <a:pPr lvl="0"/>
            <a:r>
              <a:rPr lang="uk-UA" i="1" dirty="0"/>
              <a:t>1 -   у </a:t>
            </a:r>
            <a:r>
              <a:rPr lang="uk-UA" i="1" dirty="0" smtClean="0"/>
              <a:t>флаконах не </a:t>
            </a:r>
            <a:r>
              <a:rPr lang="uk-UA" i="1" dirty="0"/>
              <a:t>більше 100 </a:t>
            </a:r>
            <a:r>
              <a:rPr lang="uk-UA" i="1" dirty="0" smtClean="0"/>
              <a:t>см3</a:t>
            </a:r>
            <a:endParaRPr lang="en-US" dirty="0"/>
          </a:p>
          <a:p>
            <a:pPr lvl="0"/>
            <a:r>
              <a:rPr lang="uk-UA" i="1" dirty="0"/>
              <a:t>2 - реалізація з АС  до іншого АС (якщо він відомий) з використанням </a:t>
            </a:r>
            <a:r>
              <a:rPr lang="uk-UA" i="1" dirty="0" smtClean="0"/>
              <a:t>АСП 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6474" y="195486"/>
            <a:ext cx="8229600" cy="6375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 обліку  в сеа</a:t>
            </a:r>
            <a:r>
              <a:rPr lang="en-US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рп та се </a:t>
            </a:r>
          </a:p>
          <a:p>
            <a:r>
              <a:rPr lang="uk-UA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 формуванні ліміту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19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21556"/>
          </a:xfrm>
        </p:spPr>
        <p:txBody>
          <a:bodyPr>
            <a:normAutofit fontScale="90000"/>
          </a:bodyPr>
          <a:lstStyle/>
          <a:p>
            <a:r>
              <a:rPr lang="uk-UA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Схема обліку пального ТА СПИРТУ в сеа</a:t>
            </a:r>
            <a:r>
              <a:rPr lang="en-US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рп та се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669009"/>
              </p:ext>
            </p:extLst>
          </p:nvPr>
        </p:nvGraphicFramePr>
        <p:xfrm>
          <a:off x="107504" y="951570"/>
          <a:ext cx="8928992" cy="403572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42011"/>
                <a:gridCol w="1530197"/>
                <a:gridCol w="792088"/>
                <a:gridCol w="720080"/>
                <a:gridCol w="648072"/>
                <a:gridCol w="936104"/>
                <a:gridCol w="1152128"/>
                <a:gridCol w="1440160"/>
                <a:gridCol w="760174"/>
                <a:gridCol w="607978"/>
              </a:tblGrid>
              <a:tr h="216023"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uk-UA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uk-UA" sz="11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Напрям використання</a:t>
                      </a:r>
                      <a:endParaRPr lang="uk-UA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uk-UA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540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Видає-</a:t>
                      </a:r>
                      <a:r>
                        <a:rPr lang="uk-UA" sz="9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ться</a:t>
                      </a:r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вексель</a:t>
                      </a:r>
                      <a:endParaRPr lang="uk-UA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84164"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власне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спожи-вання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промис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-лова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переробка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втрачене, зіпсоване, </a:t>
                      </a:r>
                      <a:r>
                        <a:rPr lang="uk-UA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знищене</a:t>
                      </a:r>
                      <a:endParaRPr lang="uk-UA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Імпорт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Експорт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реалізація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пального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тарі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ємністю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5-ти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літрів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включно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реалізація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спирту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етилового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лікарський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засіб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 флаконах з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медичного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об'ємом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 </a:t>
                      </a:r>
                      <a:r>
                        <a:rPr lang="uk-UA" sz="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</a:t>
                      </a:r>
                      <a:r>
                        <a:rPr lang="uk-UA" sz="800" kern="12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реалізація пального з акцизного складу, який є місцем роздрібної торгівлі пальним, на яке отримано ліцензію на право роздрібної торгівлі </a:t>
                      </a:r>
                      <a:r>
                        <a:rPr lang="uk-UA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пальним</a:t>
                      </a:r>
                      <a:endParaRPr lang="uk-UA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«0»</a:t>
                      </a:r>
                    </a:p>
                    <a:p>
                      <a:pPr algn="ctr" fontAlgn="b"/>
                      <a:r>
                        <a:rPr lang="uk-UA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Інші напрями використання</a:t>
                      </a:r>
                      <a:endParaRPr lang="uk-UA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5551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uk-UA" sz="11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Умови оподаткування</a:t>
                      </a:r>
                      <a:endParaRPr lang="uk-UA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vert="vert27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Оподатковується за загальною ставкою</a:t>
                      </a:r>
                      <a:endParaRPr lang="uk-UA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</a:tr>
              <a:tr h="25551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uk-UA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підлягає оподаткуванню (</a:t>
                      </a:r>
                      <a:r>
                        <a:rPr lang="uk-UA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еспорт</a:t>
                      </a:r>
                      <a:r>
                        <a:rPr lang="uk-UA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</a:tr>
              <a:tr h="38124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звільнене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оподаткування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(СГ для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населення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</a:tr>
              <a:tr h="38124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умовах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встановлених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пунктами  229.8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статті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8124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умовах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встановлених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пунктами 229.2 – 229.7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статті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683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умовах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встановлених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статтею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0697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умовах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встановлених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підпунктами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"а"-" ґ "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підпункту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229.1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статті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0697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умовах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встановлених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підпунктами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"д"-"ж" </a:t>
                      </a:r>
                      <a:r>
                        <a:rPr lang="ru-RU" sz="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підпункту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229.1.1 пункту 229.1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" marR="5405" marT="4054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63970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 обліку за умовами оподаткування та напрямами використання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72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1470"/>
            <a:ext cx="8219256" cy="421555"/>
          </a:xfrm>
        </p:spPr>
        <p:txBody>
          <a:bodyPr>
            <a:normAutofit/>
          </a:bodyPr>
          <a:lstStyle/>
          <a:p>
            <a:r>
              <a:rPr lang="uk-UA" sz="1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 Реєстрації </a:t>
            </a:r>
            <a:r>
              <a:rPr lang="uk-UA" sz="1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акцизних накладних</a:t>
            </a:r>
            <a:endParaRPr lang="uk-UA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919532"/>
              </p:ext>
            </p:extLst>
          </p:nvPr>
        </p:nvGraphicFramePr>
        <p:xfrm>
          <a:off x="395536" y="555526"/>
          <a:ext cx="8352932" cy="3987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080120"/>
                <a:gridCol w="1224136"/>
                <a:gridCol w="1152128"/>
                <a:gridCol w="1141844"/>
                <a:gridCol w="1193276"/>
                <a:gridCol w="1193276"/>
              </a:tblGrid>
              <a:tr h="965582">
                <a:tc>
                  <a:txBody>
                    <a:bodyPr/>
                    <a:lstStyle/>
                    <a:p>
                      <a:pPr algn="ctr"/>
                      <a:r>
                        <a:rPr lang="uk-UA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</a:t>
                      </a:r>
                      <a:endParaRPr lang="uk-UA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Реалізація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АС</a:t>
                      </a:r>
                      <a:endParaRPr lang="uk-UA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Реалізація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АС </a:t>
                      </a:r>
                      <a:r>
                        <a:rPr lang="ru-RU" sz="10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пересувного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 </a:t>
                      </a:r>
                      <a:r>
                        <a:rPr lang="ru-RU" sz="10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іншого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АС </a:t>
                      </a:r>
                      <a:r>
                        <a:rPr lang="ru-RU" sz="10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пересувного</a:t>
                      </a:r>
                      <a:endParaRPr lang="uk-UA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uk-UA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Реалізація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АС </a:t>
                      </a:r>
                      <a:r>
                        <a:rPr lang="ru-RU" sz="10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пересувного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до  АС</a:t>
                      </a:r>
                      <a:endParaRPr lang="uk-UA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Ввезення</a:t>
                      </a:r>
                      <a:r>
                        <a:rPr lang="ru-RU" sz="10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000" b="1" u="none" strike="noStrike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митну</a:t>
                      </a:r>
                      <a:r>
                        <a:rPr lang="ru-RU" sz="10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strike="noStrike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територію</a:t>
                      </a:r>
                      <a:r>
                        <a:rPr lang="ru-RU" sz="10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u="none" strike="noStrike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України</a:t>
                      </a: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uk-UA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Реалізація</a:t>
                      </a:r>
                      <a:r>
                        <a:rPr lang="uk-UA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АС, що є місцем роздрібної торгівлі пальним  -  платникам АП</a:t>
                      </a:r>
                      <a:endParaRPr lang="uk-UA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uk-UA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Реалізація</a:t>
                      </a:r>
                      <a:r>
                        <a:rPr lang="uk-UA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АС, що є місцем роздрібної торгівлі пальним  -  не платникам АП, не СГ</a:t>
                      </a:r>
                      <a:endParaRPr lang="uk-UA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827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Підакцизний товар</a:t>
                      </a:r>
                      <a:endParaRPr lang="uk-UA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Пальне / спирт етиловий</a:t>
                      </a:r>
                      <a:endParaRPr lang="uk-UA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Пальне / спирт етиловий</a:t>
                      </a:r>
                      <a:endParaRPr lang="uk-UA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Пальне / спирт етиловий</a:t>
                      </a:r>
                      <a:endParaRPr lang="uk-UA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Пальне / спирт етиловий</a:t>
                      </a:r>
                      <a:endParaRPr lang="uk-UA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Пальне</a:t>
                      </a:r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Пальне</a:t>
                      </a:r>
                      <a:endParaRPr lang="uk-UA" sz="9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27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примірників</a:t>
                      </a:r>
                    </a:p>
                    <a:p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975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Термін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реєстрації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першого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примірника</a:t>
                      </a:r>
                      <a:endParaRPr lang="ru-RU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у день складання накладної  (не пізніше дня реалізації)</a:t>
                      </a:r>
                      <a:endParaRPr lang="uk-UA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день складання накладної (не пізніше дня реалізації)</a:t>
                      </a:r>
                      <a:endParaRPr lang="uk-UA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9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після отримання  товару на АС ( не пізніше 3 – х календ. днів, наступних за датою складання накладної)</a:t>
                      </a:r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9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пізніше дня, наступного за днем оформлення МД</a:t>
                      </a:r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9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пізніше </a:t>
                      </a:r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15-ти </a:t>
                      </a:r>
                      <a:r>
                        <a:rPr lang="uk-UA" sz="9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календ. днів, наступних за датою  складання накладної</a:t>
                      </a:r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пізніше </a:t>
                      </a:r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15-ти </a:t>
                      </a:r>
                      <a:r>
                        <a:rPr lang="uk-UA" sz="9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календ. днів, наступних за датою  складання накладної</a:t>
                      </a:r>
                      <a:endParaRPr lang="uk-UA" sz="9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24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Термін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реєстрації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другого </a:t>
                      </a:r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примірника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 </a:t>
                      </a:r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наявності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  <a:p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пізніше 3 календ. днів, наступних за днем отримання товару</a:t>
                      </a:r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пізніше 3 календ. днів, наступних за днем отримання товару</a:t>
                      </a:r>
                      <a:endParaRPr lang="uk-UA" sz="9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пізніше 3 календ. днів, наступних за днем отримання товару</a:t>
                      </a:r>
                      <a:endParaRPr lang="uk-UA" sz="9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пізніше 3 календ. днів, наступних за днем отримання товару</a:t>
                      </a:r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805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4567</TotalTime>
  <Words>1598</Words>
  <Application>Microsoft Office PowerPoint</Application>
  <PresentationFormat>Екран (16:9)</PresentationFormat>
  <Paragraphs>278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3" baseType="lpstr">
      <vt:lpstr>Тема Office</vt:lpstr>
      <vt:lpstr>Етапи впровадження СЕА РП та СЕ</vt:lpstr>
      <vt:lpstr>АКЦИЗНИЙ СКЛАД*СТАЦИОНАРНИЙ </vt:lpstr>
      <vt:lpstr>АКЦИЗНИЙ СКЛАД*ПЕРЕСУВНИЙ</vt:lpstr>
      <vt:lpstr>Схема обліку пального ТА СПИРТУ в сеа рп та се</vt:lpstr>
      <vt:lpstr>Схема обліку пального ТА СПИРТУ в сеа рп та се</vt:lpstr>
      <vt:lpstr>Система обліку  в сеа рп та се</vt:lpstr>
      <vt:lpstr>Презентація PowerPoint</vt:lpstr>
      <vt:lpstr>Схема обліку пального ТА СПИРТУ в сеа рп та се</vt:lpstr>
      <vt:lpstr>Терміни Реєстрації акцизних накладних</vt:lpstr>
      <vt:lpstr>Презентація PowerPoint</vt:lpstr>
      <vt:lpstr>Видача та погашення податкового векселя при Реалізації та імпорту авіаційного палива за ставкою без коефіцієнта 10</vt:lpstr>
      <vt:lpstr>Погашення податкового векселя при заправці в «крило літака» у Журналі за  даними СЕА РП та СЕ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ФІЛОЗОП АНДРІЙ ІВАНОВИЧ</cp:lastModifiedBy>
  <cp:revision>123</cp:revision>
  <cp:lastPrinted>2019-04-10T11:08:32Z</cp:lastPrinted>
  <dcterms:created xsi:type="dcterms:W3CDTF">2015-05-18T13:55:02Z</dcterms:created>
  <dcterms:modified xsi:type="dcterms:W3CDTF">2019-04-12T11:49:09Z</dcterms:modified>
</cp:coreProperties>
</file>