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2.xml" ContentType="application/vnd.openxmlformats-officedocument.presentationml.notes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19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slides/slide124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127"/>
  </p:notesMasterIdLst>
  <p:sldIdLst>
    <p:sldId id="256" r:id="rId2"/>
    <p:sldId id="274" r:id="rId3"/>
    <p:sldId id="587" r:id="rId4"/>
    <p:sldId id="281" r:id="rId5"/>
    <p:sldId id="494" r:id="rId6"/>
    <p:sldId id="496" r:id="rId7"/>
    <p:sldId id="497" r:id="rId8"/>
    <p:sldId id="479" r:id="rId9"/>
    <p:sldId id="481" r:id="rId10"/>
    <p:sldId id="504" r:id="rId11"/>
    <p:sldId id="503" r:id="rId12"/>
    <p:sldId id="588" r:id="rId13"/>
    <p:sldId id="604" r:id="rId14"/>
    <p:sldId id="589" r:id="rId15"/>
    <p:sldId id="590" r:id="rId16"/>
    <p:sldId id="591" r:id="rId17"/>
    <p:sldId id="482" r:id="rId18"/>
    <p:sldId id="506" r:id="rId19"/>
    <p:sldId id="508" r:id="rId20"/>
    <p:sldId id="526" r:id="rId21"/>
    <p:sldId id="510" r:id="rId22"/>
    <p:sldId id="511" r:id="rId23"/>
    <p:sldId id="512" r:id="rId24"/>
    <p:sldId id="513" r:id="rId25"/>
    <p:sldId id="514" r:id="rId26"/>
    <p:sldId id="516" r:id="rId27"/>
    <p:sldId id="599" r:id="rId28"/>
    <p:sldId id="592" r:id="rId29"/>
    <p:sldId id="593" r:id="rId30"/>
    <p:sldId id="594" r:id="rId31"/>
    <p:sldId id="483" r:id="rId32"/>
    <p:sldId id="484" r:id="rId33"/>
    <p:sldId id="533" r:id="rId34"/>
    <p:sldId id="534" r:id="rId35"/>
    <p:sldId id="535" r:id="rId36"/>
    <p:sldId id="532" r:id="rId37"/>
    <p:sldId id="600" r:id="rId38"/>
    <p:sldId id="536" r:id="rId39"/>
    <p:sldId id="485" r:id="rId40"/>
    <p:sldId id="598" r:id="rId41"/>
    <p:sldId id="706" r:id="rId42"/>
    <p:sldId id="601" r:id="rId43"/>
    <p:sldId id="707" r:id="rId44"/>
    <p:sldId id="602" r:id="rId45"/>
    <p:sldId id="637" r:id="rId46"/>
    <p:sldId id="639" r:id="rId47"/>
    <p:sldId id="605" r:id="rId48"/>
    <p:sldId id="606" r:id="rId49"/>
    <p:sldId id="609" r:id="rId50"/>
    <p:sldId id="612" r:id="rId51"/>
    <p:sldId id="613" r:id="rId52"/>
    <p:sldId id="614" r:id="rId53"/>
    <p:sldId id="615" r:id="rId54"/>
    <p:sldId id="620" r:id="rId55"/>
    <p:sldId id="621" r:id="rId56"/>
    <p:sldId id="622" r:id="rId57"/>
    <p:sldId id="640" r:id="rId58"/>
    <p:sldId id="704" r:id="rId59"/>
    <p:sldId id="641" r:id="rId60"/>
    <p:sldId id="642" r:id="rId61"/>
    <p:sldId id="643" r:id="rId62"/>
    <p:sldId id="644" r:id="rId63"/>
    <p:sldId id="645" r:id="rId64"/>
    <p:sldId id="646" r:id="rId65"/>
    <p:sldId id="647" r:id="rId66"/>
    <p:sldId id="648" r:id="rId67"/>
    <p:sldId id="649" r:id="rId68"/>
    <p:sldId id="650" r:id="rId69"/>
    <p:sldId id="651" r:id="rId70"/>
    <p:sldId id="654" r:id="rId71"/>
    <p:sldId id="659" r:id="rId72"/>
    <p:sldId id="660" r:id="rId73"/>
    <p:sldId id="661" r:id="rId74"/>
    <p:sldId id="662" r:id="rId75"/>
    <p:sldId id="708" r:id="rId76"/>
    <p:sldId id="663" r:id="rId77"/>
    <p:sldId id="666" r:id="rId78"/>
    <p:sldId id="667" r:id="rId79"/>
    <p:sldId id="668" r:id="rId80"/>
    <p:sldId id="669" r:id="rId81"/>
    <p:sldId id="670" r:id="rId82"/>
    <p:sldId id="673" r:id="rId83"/>
    <p:sldId id="674" r:id="rId84"/>
    <p:sldId id="676" r:id="rId85"/>
    <p:sldId id="678" r:id="rId86"/>
    <p:sldId id="710" r:id="rId87"/>
    <p:sldId id="711" r:id="rId88"/>
    <p:sldId id="679" r:id="rId89"/>
    <p:sldId id="680" r:id="rId90"/>
    <p:sldId id="712" r:id="rId91"/>
    <p:sldId id="713" r:id="rId92"/>
    <p:sldId id="681" r:id="rId93"/>
    <p:sldId id="682" r:id="rId94"/>
    <p:sldId id="683" r:id="rId95"/>
    <p:sldId id="685" r:id="rId96"/>
    <p:sldId id="688" r:id="rId97"/>
    <p:sldId id="691" r:id="rId98"/>
    <p:sldId id="692" r:id="rId99"/>
    <p:sldId id="693" r:id="rId100"/>
    <p:sldId id="694" r:id="rId101"/>
    <p:sldId id="695" r:id="rId102"/>
    <p:sldId id="696" r:id="rId103"/>
    <p:sldId id="697" r:id="rId104"/>
    <p:sldId id="699" r:id="rId105"/>
    <p:sldId id="700" r:id="rId106"/>
    <p:sldId id="701" r:id="rId107"/>
    <p:sldId id="705" r:id="rId108"/>
    <p:sldId id="486" r:id="rId109"/>
    <p:sldId id="547" r:id="rId110"/>
    <p:sldId id="490" r:id="rId111"/>
    <p:sldId id="573" r:id="rId112"/>
    <p:sldId id="487" r:id="rId113"/>
    <p:sldId id="489" r:id="rId114"/>
    <p:sldId id="555" r:id="rId115"/>
    <p:sldId id="556" r:id="rId116"/>
    <p:sldId id="557" r:id="rId117"/>
    <p:sldId id="564" r:id="rId118"/>
    <p:sldId id="565" r:id="rId119"/>
    <p:sldId id="491" r:id="rId120"/>
    <p:sldId id="567" r:id="rId121"/>
    <p:sldId id="568" r:id="rId122"/>
    <p:sldId id="492" r:id="rId123"/>
    <p:sldId id="571" r:id="rId124"/>
    <p:sldId id="572" r:id="rId125"/>
    <p:sldId id="276" r:id="rId12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CC"/>
    <a:srgbClr val="CC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2857" autoAdjust="0"/>
  </p:normalViewPr>
  <p:slideViewPr>
    <p:cSldViewPr>
      <p:cViewPr varScale="1">
        <p:scale>
          <a:sx n="84" d="100"/>
          <a:sy n="84" d="100"/>
        </p:scale>
        <p:origin x="-141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40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presProps" Target="pres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3FB7E4-889C-46BD-8F65-794BDD384320}" type="doc">
      <dgm:prSet loTypeId="urn:microsoft.com/office/officeart/2005/8/layout/hProcess9" loCatId="process" qsTypeId="urn:microsoft.com/office/officeart/2005/8/quickstyle/3d3" qsCatId="3D" csTypeId="urn:microsoft.com/office/officeart/2005/8/colors/colorful3" csCatId="colorful" phldr="1"/>
      <dgm:spPr/>
    </dgm:pt>
    <dgm:pt modelId="{26B58D1B-CECD-4A57-9248-32CBE3B73A02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Стадия 1</a:t>
          </a:r>
        </a:p>
        <a:p>
          <a:r>
            <a:rPr lang="ru-RU" sz="1300" b="1" dirty="0" smtClean="0"/>
            <a:t>С момента первоначального признания не было значительного повышения кредитного риска</a:t>
          </a:r>
          <a:endParaRPr lang="uk-UA" sz="1300" b="1" dirty="0"/>
        </a:p>
      </dgm:t>
    </dgm:pt>
    <dgm:pt modelId="{9D2FA69C-D943-440E-8899-B84F79F5BF2E}" type="parTrans" cxnId="{56681FF7-BBC3-413D-9E6C-12CF41AEDD22}">
      <dgm:prSet/>
      <dgm:spPr/>
      <dgm:t>
        <a:bodyPr/>
        <a:lstStyle/>
        <a:p>
          <a:endParaRPr lang="uk-UA" b="1"/>
        </a:p>
      </dgm:t>
    </dgm:pt>
    <dgm:pt modelId="{D83F955D-B7EC-42A3-BDD3-F70E3EC3EBAF}" type="sibTrans" cxnId="{56681FF7-BBC3-413D-9E6C-12CF41AEDD22}">
      <dgm:prSet/>
      <dgm:spPr/>
      <dgm:t>
        <a:bodyPr/>
        <a:lstStyle/>
        <a:p>
          <a:endParaRPr lang="uk-UA" b="1"/>
        </a:p>
      </dgm:t>
    </dgm:pt>
    <dgm:pt modelId="{7131AE61-6588-4A99-84DB-DD843F0745A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Стадия 2 </a:t>
          </a:r>
        </a:p>
        <a:p>
          <a:r>
            <a:rPr lang="ru-RU" sz="1400" b="1" dirty="0" smtClean="0"/>
            <a:t>С момента первоначального признания произошло значительное повышение кредитного риска </a:t>
          </a:r>
        </a:p>
        <a:p>
          <a:r>
            <a:rPr lang="ru-RU" sz="1400" b="1" dirty="0" smtClean="0"/>
            <a:t>дефолта нет</a:t>
          </a:r>
          <a:endParaRPr lang="uk-UA" sz="1400" b="1" dirty="0"/>
        </a:p>
      </dgm:t>
    </dgm:pt>
    <dgm:pt modelId="{94C6EACB-F4CA-4655-A24F-30858FCC7649}" type="parTrans" cxnId="{3AA67AE0-AEEC-4F52-A9A1-F71347085018}">
      <dgm:prSet/>
      <dgm:spPr/>
      <dgm:t>
        <a:bodyPr/>
        <a:lstStyle/>
        <a:p>
          <a:endParaRPr lang="uk-UA" b="1"/>
        </a:p>
      </dgm:t>
    </dgm:pt>
    <dgm:pt modelId="{C537A5A3-4525-4B5D-905F-EBE9CF0D3D49}" type="sibTrans" cxnId="{3AA67AE0-AEEC-4F52-A9A1-F71347085018}">
      <dgm:prSet/>
      <dgm:spPr/>
      <dgm:t>
        <a:bodyPr/>
        <a:lstStyle/>
        <a:p>
          <a:endParaRPr lang="uk-UA" b="1"/>
        </a:p>
      </dgm:t>
    </dgm:pt>
    <dgm:pt modelId="{F196315C-5F7A-433F-8990-06F1228F8E8E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Стадия 3</a:t>
          </a:r>
          <a:r>
            <a:rPr lang="ru-RU" sz="1300" b="1" dirty="0" smtClean="0">
              <a:solidFill>
                <a:srgbClr val="FF0000"/>
              </a:solidFill>
            </a:rPr>
            <a:t>  </a:t>
          </a:r>
        </a:p>
        <a:p>
          <a:r>
            <a:rPr lang="ru-RU" sz="1300" b="1" dirty="0" smtClean="0"/>
            <a:t>с момента первоначального признания произошло значительное повышение кредитного риска</a:t>
          </a:r>
        </a:p>
        <a:p>
          <a:endParaRPr lang="ru-RU" sz="1300" b="1" dirty="0" smtClean="0"/>
        </a:p>
        <a:p>
          <a:r>
            <a:rPr lang="ru-RU" sz="1300" b="1" dirty="0" smtClean="0"/>
            <a:t>Дефолт наступил</a:t>
          </a:r>
          <a:endParaRPr lang="uk-UA" sz="1300" b="1" dirty="0"/>
        </a:p>
      </dgm:t>
    </dgm:pt>
    <dgm:pt modelId="{174EC96B-FDFC-4172-9A6C-AC01CCED6877}" type="parTrans" cxnId="{2E68AC35-59A3-4A20-8193-7D9635BF5807}">
      <dgm:prSet/>
      <dgm:spPr/>
      <dgm:t>
        <a:bodyPr/>
        <a:lstStyle/>
        <a:p>
          <a:endParaRPr lang="uk-UA" b="1"/>
        </a:p>
      </dgm:t>
    </dgm:pt>
    <dgm:pt modelId="{B99C80D2-DCA0-48BC-91AC-DD8D7C611C43}" type="sibTrans" cxnId="{2E68AC35-59A3-4A20-8193-7D9635BF5807}">
      <dgm:prSet/>
      <dgm:spPr/>
      <dgm:t>
        <a:bodyPr/>
        <a:lstStyle/>
        <a:p>
          <a:endParaRPr lang="uk-UA" b="1"/>
        </a:p>
      </dgm:t>
    </dgm:pt>
    <dgm:pt modelId="{E393A4BD-C38C-4820-832B-56A144866535}" type="pres">
      <dgm:prSet presAssocID="{953FB7E4-889C-46BD-8F65-794BDD384320}" presName="CompostProcess" presStyleCnt="0">
        <dgm:presLayoutVars>
          <dgm:dir/>
          <dgm:resizeHandles val="exact"/>
        </dgm:presLayoutVars>
      </dgm:prSet>
      <dgm:spPr/>
    </dgm:pt>
    <dgm:pt modelId="{F986F48B-8626-42F4-9E73-8C4B2FC92D03}" type="pres">
      <dgm:prSet presAssocID="{953FB7E4-889C-46BD-8F65-794BDD384320}" presName="arrow" presStyleLbl="bgShp" presStyleIdx="0" presStyleCnt="1"/>
      <dgm:spPr/>
    </dgm:pt>
    <dgm:pt modelId="{80B50BB9-2D37-4C95-AA45-91C6688D011C}" type="pres">
      <dgm:prSet presAssocID="{953FB7E4-889C-46BD-8F65-794BDD384320}" presName="linearProcess" presStyleCnt="0"/>
      <dgm:spPr/>
    </dgm:pt>
    <dgm:pt modelId="{750E1DF7-FD57-475D-B0AC-17D5A7B0E832}" type="pres">
      <dgm:prSet presAssocID="{26B58D1B-CECD-4A57-9248-32CBE3B73A0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6B4372A-3A1B-4B37-B1EE-DBB8EBB81E54}" type="pres">
      <dgm:prSet presAssocID="{D83F955D-B7EC-42A3-BDD3-F70E3EC3EBAF}" presName="sibTrans" presStyleCnt="0"/>
      <dgm:spPr/>
    </dgm:pt>
    <dgm:pt modelId="{AFFF4BB9-CEE4-437B-9E0C-ED8CFC2F5187}" type="pres">
      <dgm:prSet presAssocID="{7131AE61-6588-4A99-84DB-DD843F0745A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D11AF10-12C5-4CBF-9ECD-D125808FF84D}" type="pres">
      <dgm:prSet presAssocID="{C537A5A3-4525-4B5D-905F-EBE9CF0D3D49}" presName="sibTrans" presStyleCnt="0"/>
      <dgm:spPr/>
    </dgm:pt>
    <dgm:pt modelId="{B0BD3205-3A7F-4546-9400-B4C384513E9F}" type="pres">
      <dgm:prSet presAssocID="{F196315C-5F7A-433F-8990-06F1228F8E8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FAADD39-D3C8-41B1-B14D-EBC4DC81E0F6}" type="presOf" srcId="{953FB7E4-889C-46BD-8F65-794BDD384320}" destId="{E393A4BD-C38C-4820-832B-56A144866535}" srcOrd="0" destOrd="0" presId="urn:microsoft.com/office/officeart/2005/8/layout/hProcess9"/>
    <dgm:cxn modelId="{B22D4BD0-8A3E-412D-891F-EECC72B6E8B8}" type="presOf" srcId="{26B58D1B-CECD-4A57-9248-32CBE3B73A02}" destId="{750E1DF7-FD57-475D-B0AC-17D5A7B0E832}" srcOrd="0" destOrd="0" presId="urn:microsoft.com/office/officeart/2005/8/layout/hProcess9"/>
    <dgm:cxn modelId="{56681FF7-BBC3-413D-9E6C-12CF41AEDD22}" srcId="{953FB7E4-889C-46BD-8F65-794BDD384320}" destId="{26B58D1B-CECD-4A57-9248-32CBE3B73A02}" srcOrd="0" destOrd="0" parTransId="{9D2FA69C-D943-440E-8899-B84F79F5BF2E}" sibTransId="{D83F955D-B7EC-42A3-BDD3-F70E3EC3EBAF}"/>
    <dgm:cxn modelId="{2E68AC35-59A3-4A20-8193-7D9635BF5807}" srcId="{953FB7E4-889C-46BD-8F65-794BDD384320}" destId="{F196315C-5F7A-433F-8990-06F1228F8E8E}" srcOrd="2" destOrd="0" parTransId="{174EC96B-FDFC-4172-9A6C-AC01CCED6877}" sibTransId="{B99C80D2-DCA0-48BC-91AC-DD8D7C611C43}"/>
    <dgm:cxn modelId="{EFEA2E3A-3989-4323-A918-36AE5C1E9429}" type="presOf" srcId="{7131AE61-6588-4A99-84DB-DD843F0745A4}" destId="{AFFF4BB9-CEE4-437B-9E0C-ED8CFC2F5187}" srcOrd="0" destOrd="0" presId="urn:microsoft.com/office/officeart/2005/8/layout/hProcess9"/>
    <dgm:cxn modelId="{3AA67AE0-AEEC-4F52-A9A1-F71347085018}" srcId="{953FB7E4-889C-46BD-8F65-794BDD384320}" destId="{7131AE61-6588-4A99-84DB-DD843F0745A4}" srcOrd="1" destOrd="0" parTransId="{94C6EACB-F4CA-4655-A24F-30858FCC7649}" sibTransId="{C537A5A3-4525-4B5D-905F-EBE9CF0D3D49}"/>
    <dgm:cxn modelId="{96243FC3-B5E0-4C8E-8AEE-4BEB1545C763}" type="presOf" srcId="{F196315C-5F7A-433F-8990-06F1228F8E8E}" destId="{B0BD3205-3A7F-4546-9400-B4C384513E9F}" srcOrd="0" destOrd="0" presId="urn:microsoft.com/office/officeart/2005/8/layout/hProcess9"/>
    <dgm:cxn modelId="{C6C54F67-2D8F-4747-B32B-201D3B4C2094}" type="presParOf" srcId="{E393A4BD-C38C-4820-832B-56A144866535}" destId="{F986F48B-8626-42F4-9E73-8C4B2FC92D03}" srcOrd="0" destOrd="0" presId="urn:microsoft.com/office/officeart/2005/8/layout/hProcess9"/>
    <dgm:cxn modelId="{F79931A0-E465-482B-BFF0-3686192D7E56}" type="presParOf" srcId="{E393A4BD-C38C-4820-832B-56A144866535}" destId="{80B50BB9-2D37-4C95-AA45-91C6688D011C}" srcOrd="1" destOrd="0" presId="urn:microsoft.com/office/officeart/2005/8/layout/hProcess9"/>
    <dgm:cxn modelId="{E7EDE32B-1132-4D01-9D96-7D15C1B8F9BE}" type="presParOf" srcId="{80B50BB9-2D37-4C95-AA45-91C6688D011C}" destId="{750E1DF7-FD57-475D-B0AC-17D5A7B0E832}" srcOrd="0" destOrd="0" presId="urn:microsoft.com/office/officeart/2005/8/layout/hProcess9"/>
    <dgm:cxn modelId="{FF6F0114-3C28-43C8-ABA0-828E11FF8E9B}" type="presParOf" srcId="{80B50BB9-2D37-4C95-AA45-91C6688D011C}" destId="{76B4372A-3A1B-4B37-B1EE-DBB8EBB81E54}" srcOrd="1" destOrd="0" presId="urn:microsoft.com/office/officeart/2005/8/layout/hProcess9"/>
    <dgm:cxn modelId="{0150D63C-7714-425B-B2F4-6F20E16112DC}" type="presParOf" srcId="{80B50BB9-2D37-4C95-AA45-91C6688D011C}" destId="{AFFF4BB9-CEE4-437B-9E0C-ED8CFC2F5187}" srcOrd="2" destOrd="0" presId="urn:microsoft.com/office/officeart/2005/8/layout/hProcess9"/>
    <dgm:cxn modelId="{ABBA626F-3C4A-4BD0-9CEE-F0E3EF0E7068}" type="presParOf" srcId="{80B50BB9-2D37-4C95-AA45-91C6688D011C}" destId="{3D11AF10-12C5-4CBF-9ECD-D125808FF84D}" srcOrd="3" destOrd="0" presId="urn:microsoft.com/office/officeart/2005/8/layout/hProcess9"/>
    <dgm:cxn modelId="{544F0840-76DB-425E-9C49-8032A8F35540}" type="presParOf" srcId="{80B50BB9-2D37-4C95-AA45-91C6688D011C}" destId="{B0BD3205-3A7F-4546-9400-B4C384513E9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CB9701-CE50-4A43-B815-EF7AD41F6CE6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243C0CC5-E570-41C9-9043-13D7098E9386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ru-RU" sz="1600" b="1" dirty="0" smtClean="0"/>
            <a:t>Приведенная</a:t>
          </a:r>
          <a:r>
            <a:rPr lang="ru-RU" sz="1600" dirty="0" smtClean="0"/>
            <a:t> </a:t>
          </a:r>
          <a:r>
            <a:rPr lang="ru-RU" sz="1600" b="1" dirty="0" smtClean="0"/>
            <a:t>стоимость с </a:t>
          </a:r>
          <a:r>
            <a:rPr lang="ru-RU" sz="1600" b="1" dirty="0" err="1" smtClean="0"/>
            <a:t>использова-нием</a:t>
          </a:r>
          <a:r>
            <a:rPr lang="ru-RU" sz="1600" b="1" dirty="0" smtClean="0"/>
            <a:t> ЭПС</a:t>
          </a:r>
          <a:endParaRPr lang="uk-UA" sz="1600" b="1" dirty="0"/>
        </a:p>
      </dgm:t>
    </dgm:pt>
    <dgm:pt modelId="{91D9947B-502C-4912-9CC6-D258DB81B23F}" type="parTrans" cxnId="{1CEC1E00-54A2-41A4-8760-CB5EF9588723}">
      <dgm:prSet/>
      <dgm:spPr/>
      <dgm:t>
        <a:bodyPr/>
        <a:lstStyle/>
        <a:p>
          <a:endParaRPr lang="uk-UA"/>
        </a:p>
      </dgm:t>
    </dgm:pt>
    <dgm:pt modelId="{DE86ADF5-0EBD-42FC-AE2D-A9B0D245EF36}" type="sibTrans" cxnId="{1CEC1E00-54A2-41A4-8760-CB5EF9588723}">
      <dgm:prSet/>
      <dgm:spPr/>
      <dgm:t>
        <a:bodyPr/>
        <a:lstStyle/>
        <a:p>
          <a:endParaRPr lang="uk-UA"/>
        </a:p>
      </dgm:t>
    </dgm:pt>
    <dgm:pt modelId="{984F3893-478B-4334-8710-50A6AA420650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ru-RU" sz="1600" b="1" dirty="0" smtClean="0"/>
            <a:t>Обоснованная подтвержденная информация</a:t>
          </a:r>
          <a:endParaRPr lang="uk-UA" sz="1600" b="1" dirty="0"/>
        </a:p>
      </dgm:t>
    </dgm:pt>
    <dgm:pt modelId="{0BF6D71B-902C-4E0A-A434-0017480E0570}" type="parTrans" cxnId="{D448170F-89A8-450D-A75C-F93D940D7561}">
      <dgm:prSet/>
      <dgm:spPr/>
      <dgm:t>
        <a:bodyPr/>
        <a:lstStyle/>
        <a:p>
          <a:endParaRPr lang="uk-UA"/>
        </a:p>
      </dgm:t>
    </dgm:pt>
    <dgm:pt modelId="{43AB38DB-1A2F-4636-A62C-F39D77D0BAFE}" type="sibTrans" cxnId="{D448170F-89A8-450D-A75C-F93D940D7561}">
      <dgm:prSet/>
      <dgm:spPr/>
      <dgm:t>
        <a:bodyPr/>
        <a:lstStyle/>
        <a:p>
          <a:endParaRPr lang="uk-UA"/>
        </a:p>
      </dgm:t>
    </dgm:pt>
    <dgm:pt modelId="{71219724-C798-4563-AC4C-E5F98496E59D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ru-RU" sz="1600" b="1" dirty="0" smtClean="0"/>
            <a:t>Взвешенная величина с учетом вероятности</a:t>
          </a:r>
          <a:endParaRPr lang="uk-UA" sz="1600" b="1" dirty="0"/>
        </a:p>
      </dgm:t>
    </dgm:pt>
    <dgm:pt modelId="{500A06D1-9C72-49B7-B5FD-8AA1B2299780}" type="parTrans" cxnId="{7F17EA4B-7F8C-4490-B416-B00AFC1627C9}">
      <dgm:prSet/>
      <dgm:spPr/>
      <dgm:t>
        <a:bodyPr/>
        <a:lstStyle/>
        <a:p>
          <a:endParaRPr lang="uk-UA"/>
        </a:p>
      </dgm:t>
    </dgm:pt>
    <dgm:pt modelId="{3972FB57-42AB-48DB-A298-81EE1ABC3A3E}" type="sibTrans" cxnId="{7F17EA4B-7F8C-4490-B416-B00AFC1627C9}">
      <dgm:prSet/>
      <dgm:spPr/>
      <dgm:t>
        <a:bodyPr/>
        <a:lstStyle/>
        <a:p>
          <a:endParaRPr lang="uk-UA"/>
        </a:p>
      </dgm:t>
    </dgm:pt>
    <dgm:pt modelId="{400480EA-B9BD-452F-B229-3203BEDBCDC6}" type="pres">
      <dgm:prSet presAssocID="{FECB9701-CE50-4A43-B815-EF7AD41F6CE6}" presName="compositeShape" presStyleCnt="0">
        <dgm:presLayoutVars>
          <dgm:chMax val="7"/>
          <dgm:dir/>
          <dgm:resizeHandles val="exact"/>
        </dgm:presLayoutVars>
      </dgm:prSet>
      <dgm:spPr/>
    </dgm:pt>
    <dgm:pt modelId="{72300744-24CB-4CFF-9144-19FFF1B75AD8}" type="pres">
      <dgm:prSet presAssocID="{FECB9701-CE50-4A43-B815-EF7AD41F6CE6}" presName="wedge1" presStyleLbl="node1" presStyleIdx="0" presStyleCnt="3"/>
      <dgm:spPr/>
      <dgm:t>
        <a:bodyPr/>
        <a:lstStyle/>
        <a:p>
          <a:endParaRPr lang="uk-UA"/>
        </a:p>
      </dgm:t>
    </dgm:pt>
    <dgm:pt modelId="{095F4B54-420C-4723-96D3-5F1E4D501766}" type="pres">
      <dgm:prSet presAssocID="{FECB9701-CE50-4A43-B815-EF7AD41F6CE6}" presName="dummy1a" presStyleCnt="0"/>
      <dgm:spPr/>
    </dgm:pt>
    <dgm:pt modelId="{C3C3EFCC-BF70-4BC9-BBCA-4A6C1BFB7E05}" type="pres">
      <dgm:prSet presAssocID="{FECB9701-CE50-4A43-B815-EF7AD41F6CE6}" presName="dummy1b" presStyleCnt="0"/>
      <dgm:spPr/>
    </dgm:pt>
    <dgm:pt modelId="{011F8A1D-8A95-4446-AABD-6CA487E90606}" type="pres">
      <dgm:prSet presAssocID="{FECB9701-CE50-4A43-B815-EF7AD41F6CE6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16F0D84-7FDD-40BF-BE09-5B2729339E60}" type="pres">
      <dgm:prSet presAssocID="{FECB9701-CE50-4A43-B815-EF7AD41F6CE6}" presName="wedge2" presStyleLbl="node1" presStyleIdx="1" presStyleCnt="3"/>
      <dgm:spPr/>
      <dgm:t>
        <a:bodyPr/>
        <a:lstStyle/>
        <a:p>
          <a:endParaRPr lang="uk-UA"/>
        </a:p>
      </dgm:t>
    </dgm:pt>
    <dgm:pt modelId="{D59F3A05-2A5F-4B95-8D6E-51EC1AB979E4}" type="pres">
      <dgm:prSet presAssocID="{FECB9701-CE50-4A43-B815-EF7AD41F6CE6}" presName="dummy2a" presStyleCnt="0"/>
      <dgm:spPr/>
    </dgm:pt>
    <dgm:pt modelId="{E181BED3-A9BC-4FC6-B56B-CD559AB99109}" type="pres">
      <dgm:prSet presAssocID="{FECB9701-CE50-4A43-B815-EF7AD41F6CE6}" presName="dummy2b" presStyleCnt="0"/>
      <dgm:spPr/>
    </dgm:pt>
    <dgm:pt modelId="{2A6399C8-C88E-40CB-8C82-520EFB0C6F6C}" type="pres">
      <dgm:prSet presAssocID="{FECB9701-CE50-4A43-B815-EF7AD41F6CE6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24A367-E02C-498C-98FD-130E04D3BB62}" type="pres">
      <dgm:prSet presAssocID="{FECB9701-CE50-4A43-B815-EF7AD41F6CE6}" presName="wedge3" presStyleLbl="node1" presStyleIdx="2" presStyleCnt="3"/>
      <dgm:spPr/>
      <dgm:t>
        <a:bodyPr/>
        <a:lstStyle/>
        <a:p>
          <a:endParaRPr lang="uk-UA"/>
        </a:p>
      </dgm:t>
    </dgm:pt>
    <dgm:pt modelId="{B2B786AC-4A2A-4BB4-AA3C-D00DF6784C12}" type="pres">
      <dgm:prSet presAssocID="{FECB9701-CE50-4A43-B815-EF7AD41F6CE6}" presName="dummy3a" presStyleCnt="0"/>
      <dgm:spPr/>
    </dgm:pt>
    <dgm:pt modelId="{266A32B2-32C8-46D4-9C62-DA6B551D6657}" type="pres">
      <dgm:prSet presAssocID="{FECB9701-CE50-4A43-B815-EF7AD41F6CE6}" presName="dummy3b" presStyleCnt="0"/>
      <dgm:spPr/>
    </dgm:pt>
    <dgm:pt modelId="{37B24C57-1B69-4F34-8766-9C4ACA8A21BA}" type="pres">
      <dgm:prSet presAssocID="{FECB9701-CE50-4A43-B815-EF7AD41F6CE6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610646-2AFE-4C6C-B009-1A48A7E6249B}" type="pres">
      <dgm:prSet presAssocID="{DE86ADF5-0EBD-42FC-AE2D-A9B0D245EF36}" presName="arrowWedge1" presStyleLbl="fgSibTrans2D1" presStyleIdx="0" presStyleCnt="3"/>
      <dgm:spPr/>
    </dgm:pt>
    <dgm:pt modelId="{DE45C1B2-80A6-4F8D-85C5-729CB5C13F74}" type="pres">
      <dgm:prSet presAssocID="{43AB38DB-1A2F-4636-A62C-F39D77D0BAFE}" presName="arrowWedge2" presStyleLbl="fgSibTrans2D1" presStyleIdx="1" presStyleCnt="3"/>
      <dgm:spPr/>
    </dgm:pt>
    <dgm:pt modelId="{C3A9B2B0-DF1E-4481-8AAB-15DB0839D7B6}" type="pres">
      <dgm:prSet presAssocID="{3972FB57-42AB-48DB-A298-81EE1ABC3A3E}" presName="arrowWedge3" presStyleLbl="fgSibTrans2D1" presStyleIdx="2" presStyleCnt="3"/>
      <dgm:spPr/>
    </dgm:pt>
  </dgm:ptLst>
  <dgm:cxnLst>
    <dgm:cxn modelId="{03F037AB-E901-4813-A97C-48E6326255BA}" type="presOf" srcId="{984F3893-478B-4334-8710-50A6AA420650}" destId="{2A6399C8-C88E-40CB-8C82-520EFB0C6F6C}" srcOrd="1" destOrd="0" presId="urn:microsoft.com/office/officeart/2005/8/layout/cycle8"/>
    <dgm:cxn modelId="{1CEC1E00-54A2-41A4-8760-CB5EF9588723}" srcId="{FECB9701-CE50-4A43-B815-EF7AD41F6CE6}" destId="{243C0CC5-E570-41C9-9043-13D7098E9386}" srcOrd="0" destOrd="0" parTransId="{91D9947B-502C-4912-9CC6-D258DB81B23F}" sibTransId="{DE86ADF5-0EBD-42FC-AE2D-A9B0D245EF36}"/>
    <dgm:cxn modelId="{8DFCEA54-7A8F-4778-9961-FA7841C17484}" type="presOf" srcId="{243C0CC5-E570-41C9-9043-13D7098E9386}" destId="{011F8A1D-8A95-4446-AABD-6CA487E90606}" srcOrd="1" destOrd="0" presId="urn:microsoft.com/office/officeart/2005/8/layout/cycle8"/>
    <dgm:cxn modelId="{0790C087-7448-42E1-8D9A-C1FFBF817DB8}" type="presOf" srcId="{FECB9701-CE50-4A43-B815-EF7AD41F6CE6}" destId="{400480EA-B9BD-452F-B229-3203BEDBCDC6}" srcOrd="0" destOrd="0" presId="urn:microsoft.com/office/officeart/2005/8/layout/cycle8"/>
    <dgm:cxn modelId="{D448170F-89A8-450D-A75C-F93D940D7561}" srcId="{FECB9701-CE50-4A43-B815-EF7AD41F6CE6}" destId="{984F3893-478B-4334-8710-50A6AA420650}" srcOrd="1" destOrd="0" parTransId="{0BF6D71B-902C-4E0A-A434-0017480E0570}" sibTransId="{43AB38DB-1A2F-4636-A62C-F39D77D0BAFE}"/>
    <dgm:cxn modelId="{D8B4C899-8087-4B88-9C2A-79C653038513}" type="presOf" srcId="{984F3893-478B-4334-8710-50A6AA420650}" destId="{A16F0D84-7FDD-40BF-BE09-5B2729339E60}" srcOrd="0" destOrd="0" presId="urn:microsoft.com/office/officeart/2005/8/layout/cycle8"/>
    <dgm:cxn modelId="{7F17EA4B-7F8C-4490-B416-B00AFC1627C9}" srcId="{FECB9701-CE50-4A43-B815-EF7AD41F6CE6}" destId="{71219724-C798-4563-AC4C-E5F98496E59D}" srcOrd="2" destOrd="0" parTransId="{500A06D1-9C72-49B7-B5FD-8AA1B2299780}" sibTransId="{3972FB57-42AB-48DB-A298-81EE1ABC3A3E}"/>
    <dgm:cxn modelId="{292A734E-9730-4577-926B-B6EAB8F7481F}" type="presOf" srcId="{243C0CC5-E570-41C9-9043-13D7098E9386}" destId="{72300744-24CB-4CFF-9144-19FFF1B75AD8}" srcOrd="0" destOrd="0" presId="urn:microsoft.com/office/officeart/2005/8/layout/cycle8"/>
    <dgm:cxn modelId="{B6C239FC-1D74-4859-87E4-0CDE7F311688}" type="presOf" srcId="{71219724-C798-4563-AC4C-E5F98496E59D}" destId="{8824A367-E02C-498C-98FD-130E04D3BB62}" srcOrd="0" destOrd="0" presId="urn:microsoft.com/office/officeart/2005/8/layout/cycle8"/>
    <dgm:cxn modelId="{B8175EC8-0324-4A52-982B-173E69C288CE}" type="presOf" srcId="{71219724-C798-4563-AC4C-E5F98496E59D}" destId="{37B24C57-1B69-4F34-8766-9C4ACA8A21BA}" srcOrd="1" destOrd="0" presId="urn:microsoft.com/office/officeart/2005/8/layout/cycle8"/>
    <dgm:cxn modelId="{D9FFF31B-7452-4343-8C92-49E990E47414}" type="presParOf" srcId="{400480EA-B9BD-452F-B229-3203BEDBCDC6}" destId="{72300744-24CB-4CFF-9144-19FFF1B75AD8}" srcOrd="0" destOrd="0" presId="urn:microsoft.com/office/officeart/2005/8/layout/cycle8"/>
    <dgm:cxn modelId="{66C2335A-F0B6-42B6-B325-4F4ADD1D75A3}" type="presParOf" srcId="{400480EA-B9BD-452F-B229-3203BEDBCDC6}" destId="{095F4B54-420C-4723-96D3-5F1E4D501766}" srcOrd="1" destOrd="0" presId="urn:microsoft.com/office/officeart/2005/8/layout/cycle8"/>
    <dgm:cxn modelId="{0D7DB963-C319-4A5D-80BE-C007506D0F00}" type="presParOf" srcId="{400480EA-B9BD-452F-B229-3203BEDBCDC6}" destId="{C3C3EFCC-BF70-4BC9-BBCA-4A6C1BFB7E05}" srcOrd="2" destOrd="0" presId="urn:microsoft.com/office/officeart/2005/8/layout/cycle8"/>
    <dgm:cxn modelId="{4F31CFFA-59AB-4692-A13E-6F8624557D06}" type="presParOf" srcId="{400480EA-B9BD-452F-B229-3203BEDBCDC6}" destId="{011F8A1D-8A95-4446-AABD-6CA487E90606}" srcOrd="3" destOrd="0" presId="urn:microsoft.com/office/officeart/2005/8/layout/cycle8"/>
    <dgm:cxn modelId="{5C780CF1-CB8B-451C-88D7-CD2EA5BC2EA2}" type="presParOf" srcId="{400480EA-B9BD-452F-B229-3203BEDBCDC6}" destId="{A16F0D84-7FDD-40BF-BE09-5B2729339E60}" srcOrd="4" destOrd="0" presId="urn:microsoft.com/office/officeart/2005/8/layout/cycle8"/>
    <dgm:cxn modelId="{5C8643CC-B593-4104-9EDC-2982E5C931A9}" type="presParOf" srcId="{400480EA-B9BD-452F-B229-3203BEDBCDC6}" destId="{D59F3A05-2A5F-4B95-8D6E-51EC1AB979E4}" srcOrd="5" destOrd="0" presId="urn:microsoft.com/office/officeart/2005/8/layout/cycle8"/>
    <dgm:cxn modelId="{5167057E-D938-41F1-84AE-ADBCB08C68EE}" type="presParOf" srcId="{400480EA-B9BD-452F-B229-3203BEDBCDC6}" destId="{E181BED3-A9BC-4FC6-B56B-CD559AB99109}" srcOrd="6" destOrd="0" presId="urn:microsoft.com/office/officeart/2005/8/layout/cycle8"/>
    <dgm:cxn modelId="{30B5DD16-D4CE-40CC-BF8D-621DBC6F9195}" type="presParOf" srcId="{400480EA-B9BD-452F-B229-3203BEDBCDC6}" destId="{2A6399C8-C88E-40CB-8C82-520EFB0C6F6C}" srcOrd="7" destOrd="0" presId="urn:microsoft.com/office/officeart/2005/8/layout/cycle8"/>
    <dgm:cxn modelId="{68FC33A8-B170-427B-9976-60B556C92749}" type="presParOf" srcId="{400480EA-B9BD-452F-B229-3203BEDBCDC6}" destId="{8824A367-E02C-498C-98FD-130E04D3BB62}" srcOrd="8" destOrd="0" presId="urn:microsoft.com/office/officeart/2005/8/layout/cycle8"/>
    <dgm:cxn modelId="{5D434A88-F755-4AEC-B075-F6D90D334A2F}" type="presParOf" srcId="{400480EA-B9BD-452F-B229-3203BEDBCDC6}" destId="{B2B786AC-4A2A-4BB4-AA3C-D00DF6784C12}" srcOrd="9" destOrd="0" presId="urn:microsoft.com/office/officeart/2005/8/layout/cycle8"/>
    <dgm:cxn modelId="{BD01597F-7A17-4D71-A64D-9AF4BEB1D4BF}" type="presParOf" srcId="{400480EA-B9BD-452F-B229-3203BEDBCDC6}" destId="{266A32B2-32C8-46D4-9C62-DA6B551D6657}" srcOrd="10" destOrd="0" presId="urn:microsoft.com/office/officeart/2005/8/layout/cycle8"/>
    <dgm:cxn modelId="{067B16B9-219A-4938-91D6-013A2D7DF3C6}" type="presParOf" srcId="{400480EA-B9BD-452F-B229-3203BEDBCDC6}" destId="{37B24C57-1B69-4F34-8766-9C4ACA8A21BA}" srcOrd="11" destOrd="0" presId="urn:microsoft.com/office/officeart/2005/8/layout/cycle8"/>
    <dgm:cxn modelId="{0D52662F-5FE6-4F42-B766-98BD90B9A409}" type="presParOf" srcId="{400480EA-B9BD-452F-B229-3203BEDBCDC6}" destId="{88610646-2AFE-4C6C-B009-1A48A7E6249B}" srcOrd="12" destOrd="0" presId="urn:microsoft.com/office/officeart/2005/8/layout/cycle8"/>
    <dgm:cxn modelId="{2519A3DD-8E21-4379-AF80-1D74406B09F6}" type="presParOf" srcId="{400480EA-B9BD-452F-B229-3203BEDBCDC6}" destId="{DE45C1B2-80A6-4F8D-85C5-729CB5C13F74}" srcOrd="13" destOrd="0" presId="urn:microsoft.com/office/officeart/2005/8/layout/cycle8"/>
    <dgm:cxn modelId="{ABD70267-3CBA-4095-B6AB-67F2E7A09C57}" type="presParOf" srcId="{400480EA-B9BD-452F-B229-3203BEDBCDC6}" destId="{C3A9B2B0-DF1E-4481-8AAB-15DB0839D7B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86F48B-8626-42F4-9E73-8C4B2FC92D03}">
      <dsp:nvSpPr>
        <dsp:cNvPr id="0" name=""/>
        <dsp:cNvSpPr/>
      </dsp:nvSpPr>
      <dsp:spPr>
        <a:xfrm>
          <a:off x="617219" y="0"/>
          <a:ext cx="6995160" cy="4876800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0E1DF7-FD57-475D-B0AC-17D5A7B0E832}">
      <dsp:nvSpPr>
        <dsp:cNvPr id="0" name=""/>
        <dsp:cNvSpPr/>
      </dsp:nvSpPr>
      <dsp:spPr>
        <a:xfrm>
          <a:off x="3142" y="1463040"/>
          <a:ext cx="2541794" cy="1950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Стадия 1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С момента первоначального признания не было значительного повышения кредитного риска</a:t>
          </a:r>
          <a:endParaRPr lang="uk-UA" sz="1300" b="1" kern="1200" dirty="0"/>
        </a:p>
      </dsp:txBody>
      <dsp:txXfrm>
        <a:off x="3142" y="1463040"/>
        <a:ext cx="2541794" cy="1950720"/>
      </dsp:txXfrm>
    </dsp:sp>
    <dsp:sp modelId="{AFFF4BB9-CEE4-437B-9E0C-ED8CFC2F5187}">
      <dsp:nvSpPr>
        <dsp:cNvPr id="0" name=""/>
        <dsp:cNvSpPr/>
      </dsp:nvSpPr>
      <dsp:spPr>
        <a:xfrm>
          <a:off x="2843902" y="1463040"/>
          <a:ext cx="2541794" cy="1950720"/>
        </a:xfrm>
        <a:prstGeom prst="roundRect">
          <a:avLst/>
        </a:prstGeom>
        <a:solidFill>
          <a:schemeClr val="accent3">
            <a:hueOff val="68"/>
            <a:satOff val="-25131"/>
            <a:lumOff val="-588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Стадия 2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 момента первоначального признания произошло значительное повышение кредитного риска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дефолта нет</a:t>
          </a:r>
          <a:endParaRPr lang="uk-UA" sz="1400" b="1" kern="1200" dirty="0"/>
        </a:p>
      </dsp:txBody>
      <dsp:txXfrm>
        <a:off x="2843902" y="1463040"/>
        <a:ext cx="2541794" cy="1950720"/>
      </dsp:txXfrm>
    </dsp:sp>
    <dsp:sp modelId="{B0BD3205-3A7F-4546-9400-B4C384513E9F}">
      <dsp:nvSpPr>
        <dsp:cNvPr id="0" name=""/>
        <dsp:cNvSpPr/>
      </dsp:nvSpPr>
      <dsp:spPr>
        <a:xfrm>
          <a:off x="5684663" y="1463040"/>
          <a:ext cx="2541794" cy="1950720"/>
        </a:xfrm>
        <a:prstGeom prst="roundRect">
          <a:avLst/>
        </a:prstGeom>
        <a:solidFill>
          <a:schemeClr val="accent3">
            <a:hueOff val="136"/>
            <a:satOff val="-50262"/>
            <a:lumOff val="-1176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Стадия 3</a:t>
          </a:r>
          <a:r>
            <a:rPr lang="ru-RU" sz="1300" b="1" kern="1200" dirty="0" smtClean="0">
              <a:solidFill>
                <a:srgbClr val="FF0000"/>
              </a:solidFill>
            </a:rPr>
            <a:t> 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с момента первоначального признания произошло значительное повышение кредитного риска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Дефолт наступил</a:t>
          </a:r>
          <a:endParaRPr lang="uk-UA" sz="1300" b="1" kern="1200" dirty="0"/>
        </a:p>
      </dsp:txBody>
      <dsp:txXfrm>
        <a:off x="5684663" y="1463040"/>
        <a:ext cx="2541794" cy="19507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300744-24CB-4CFF-9144-19FFF1B75AD8}">
      <dsp:nvSpPr>
        <dsp:cNvPr id="0" name=""/>
        <dsp:cNvSpPr/>
      </dsp:nvSpPr>
      <dsp:spPr>
        <a:xfrm>
          <a:off x="2454683" y="341757"/>
          <a:ext cx="4416552" cy="4416552"/>
        </a:xfrm>
        <a:prstGeom prst="pie">
          <a:avLst>
            <a:gd name="adj1" fmla="val 16200000"/>
            <a:gd name="adj2" fmla="val 1800000"/>
          </a:avLst>
        </a:prstGeom>
        <a:solidFill>
          <a:srgbClr val="C0000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Приведенная</a:t>
          </a:r>
          <a:r>
            <a:rPr lang="ru-RU" sz="1600" kern="1200" dirty="0" smtClean="0"/>
            <a:t> </a:t>
          </a:r>
          <a:r>
            <a:rPr lang="ru-RU" sz="1600" b="1" kern="1200" dirty="0" smtClean="0"/>
            <a:t>стоимость с </a:t>
          </a:r>
          <a:r>
            <a:rPr lang="ru-RU" sz="1600" b="1" kern="1200" dirty="0" err="1" smtClean="0"/>
            <a:t>использова-нием</a:t>
          </a:r>
          <a:r>
            <a:rPr lang="ru-RU" sz="1600" b="1" kern="1200" dirty="0" smtClean="0"/>
            <a:t> ЭПС</a:t>
          </a:r>
          <a:endParaRPr lang="uk-UA" sz="1600" b="1" kern="1200" dirty="0"/>
        </a:p>
      </dsp:txBody>
      <dsp:txXfrm>
        <a:off x="4782311" y="1277645"/>
        <a:ext cx="1577340" cy="1314450"/>
      </dsp:txXfrm>
    </dsp:sp>
    <dsp:sp modelId="{A16F0D84-7FDD-40BF-BE09-5B2729339E60}">
      <dsp:nvSpPr>
        <dsp:cNvPr id="0" name=""/>
        <dsp:cNvSpPr/>
      </dsp:nvSpPr>
      <dsp:spPr>
        <a:xfrm>
          <a:off x="2363723" y="499491"/>
          <a:ext cx="4416552" cy="4416552"/>
        </a:xfrm>
        <a:prstGeom prst="pie">
          <a:avLst>
            <a:gd name="adj1" fmla="val 1800000"/>
            <a:gd name="adj2" fmla="val 9000000"/>
          </a:avLst>
        </a:prstGeom>
        <a:solidFill>
          <a:srgbClr val="C0000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Обоснованная подтвержденная информация</a:t>
          </a:r>
          <a:endParaRPr lang="uk-UA" sz="1600" b="1" kern="1200" dirty="0"/>
        </a:p>
      </dsp:txBody>
      <dsp:txXfrm>
        <a:off x="3415284" y="3364992"/>
        <a:ext cx="2366010" cy="1156716"/>
      </dsp:txXfrm>
    </dsp:sp>
    <dsp:sp modelId="{8824A367-E02C-498C-98FD-130E04D3BB62}">
      <dsp:nvSpPr>
        <dsp:cNvPr id="0" name=""/>
        <dsp:cNvSpPr/>
      </dsp:nvSpPr>
      <dsp:spPr>
        <a:xfrm>
          <a:off x="2272764" y="341757"/>
          <a:ext cx="4416552" cy="4416552"/>
        </a:xfrm>
        <a:prstGeom prst="pie">
          <a:avLst>
            <a:gd name="adj1" fmla="val 9000000"/>
            <a:gd name="adj2" fmla="val 16200000"/>
          </a:avLst>
        </a:prstGeom>
        <a:solidFill>
          <a:srgbClr val="C00000"/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Взвешенная величина с учетом вероятности</a:t>
          </a:r>
          <a:endParaRPr lang="uk-UA" sz="1600" b="1" kern="1200" dirty="0"/>
        </a:p>
      </dsp:txBody>
      <dsp:txXfrm>
        <a:off x="2784347" y="1277645"/>
        <a:ext cx="1577340" cy="1314450"/>
      </dsp:txXfrm>
    </dsp:sp>
    <dsp:sp modelId="{88610646-2AFE-4C6C-B009-1A48A7E6249B}">
      <dsp:nvSpPr>
        <dsp:cNvPr id="0" name=""/>
        <dsp:cNvSpPr/>
      </dsp:nvSpPr>
      <dsp:spPr>
        <a:xfrm>
          <a:off x="2181642" y="68351"/>
          <a:ext cx="4963363" cy="496336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5C1B2-80A6-4F8D-85C5-729CB5C13F74}">
      <dsp:nvSpPr>
        <dsp:cNvPr id="0" name=""/>
        <dsp:cNvSpPr/>
      </dsp:nvSpPr>
      <dsp:spPr>
        <a:xfrm>
          <a:off x="2090318" y="225806"/>
          <a:ext cx="4963363" cy="496336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9B2B0-DF1E-4481-8AAB-15DB0839D7B6}">
      <dsp:nvSpPr>
        <dsp:cNvPr id="0" name=""/>
        <dsp:cNvSpPr/>
      </dsp:nvSpPr>
      <dsp:spPr>
        <a:xfrm>
          <a:off x="1998993" y="68351"/>
          <a:ext cx="4963363" cy="496336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87E39-5FC7-4153-BE2B-69B76AAE5298}" type="datetimeFigureOut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312EF-200F-4603-94CC-1477BDFC6078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294049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23</a:t>
            </a:fld>
            <a:endParaRPr 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86</a:t>
            </a:fld>
            <a:endParaRPr lang="uk-UA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98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42178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101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42178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104</a:t>
            </a:fld>
            <a:endParaRPr 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57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42178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70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42178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75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77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42178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78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421788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79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42178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80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42178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85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642178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7-88BB-4609-BBA2-70488AF1B492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9FD20-7847-40EC-9CFE-60EB2BFB38D4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F86-0354-461C-976D-2E7330AEB773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A1155-43A3-4426-B305-4FA08DCA7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6331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D9AC9-3367-48A3-8A17-B9C741957502}" type="datetime1">
              <a:rPr lang="ru-RU"/>
              <a:pPr>
                <a:defRPr/>
              </a:pPr>
              <a:t>13.03.2019</a:t>
            </a:fld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59F25-99AE-41BB-90D3-3D5D9FE95B4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860172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92163" y="333823"/>
            <a:ext cx="7920000" cy="720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rPr lang="uk-UA" noProof="0" dirty="0" smtClean="0"/>
              <a:t>Заголовок</a:t>
            </a:r>
            <a:endParaRPr lang="uk-UA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1487" y="6309000"/>
            <a:ext cx="1800000" cy="360000"/>
          </a:xfrm>
          <a:prstGeom prst="rect">
            <a:avLst/>
          </a:prstGeom>
        </p:spPr>
        <p:txBody>
          <a:bodyPr/>
          <a:lstStyle/>
          <a:p>
            <a:fld id="{2BFB3B38-107A-41A8-AB75-3D42100AC2B6}" type="slidenum">
              <a:rPr lang="uk-UA" smtClean="0"/>
              <a:pPr/>
              <a:t>‹#›</a:t>
            </a:fld>
            <a:endParaRPr lang="uk-UA" dirty="0"/>
          </a:p>
        </p:txBody>
      </p:sp>
      <p:cxnSp>
        <p:nvCxnSpPr>
          <p:cNvPr id="8" name="Пряма сполучна лінія 7"/>
          <p:cNvCxnSpPr/>
          <p:nvPr userDrawn="1"/>
        </p:nvCxnSpPr>
        <p:spPr>
          <a:xfrm>
            <a:off x="797366" y="1089000"/>
            <a:ext cx="79200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бъект 3"/>
          <p:cNvSpPr>
            <a:spLocks noGrp="1"/>
          </p:cNvSpPr>
          <p:nvPr>
            <p:ph sz="quarter" idx="13" hasCustomPrompt="1"/>
          </p:nvPr>
        </p:nvSpPr>
        <p:spPr>
          <a:xfrm>
            <a:off x="785384" y="1449389"/>
            <a:ext cx="7920037" cy="4859337"/>
          </a:xfrm>
          <a:prstGeom prst="rect">
            <a:avLst/>
          </a:prstGeom>
        </p:spPr>
        <p:txBody>
          <a:bodyPr/>
          <a:lstStyle>
            <a:lvl1pPr marL="358775" indent="-266700">
              <a:spcBef>
                <a:spcPts val="4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600"/>
            </a:lvl1pPr>
            <a:lvl2pPr marL="715963" indent="-266700">
              <a:spcBef>
                <a:spcPts val="4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1074738" indent="-266700">
              <a:spcBef>
                <a:spcPts val="4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3pPr>
            <a:lvl4pPr marL="1431925" indent="-266700">
              <a:spcBef>
                <a:spcPts val="4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4pPr>
            <a:lvl5pPr marL="1790700" indent="-266700">
              <a:spcBef>
                <a:spcPts val="4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uk-UA" noProof="0" dirty="0" smtClean="0"/>
              <a:t>Текст</a:t>
            </a:r>
          </a:p>
          <a:p>
            <a:pPr lvl="1"/>
            <a:r>
              <a:rPr lang="uk-UA" noProof="0" dirty="0" smtClean="0"/>
              <a:t>Другий рівень</a:t>
            </a:r>
          </a:p>
          <a:p>
            <a:pPr lvl="2"/>
            <a:r>
              <a:rPr lang="uk-UA" noProof="0" dirty="0" smtClean="0"/>
              <a:t>Третій рівень</a:t>
            </a:r>
          </a:p>
          <a:p>
            <a:pPr lvl="3"/>
            <a:r>
              <a:rPr lang="uk-UA" noProof="0" dirty="0" smtClean="0"/>
              <a:t>Четвертий рівень</a:t>
            </a:r>
          </a:p>
          <a:p>
            <a:pPr lvl="4"/>
            <a:r>
              <a:rPr lang="uk-UA" noProof="0" dirty="0" smtClean="0"/>
              <a:t>П’ятий рівень</a:t>
            </a:r>
            <a:endParaRPr lang="uk-UA" noProof="0" dirty="0"/>
          </a:p>
        </p:txBody>
      </p:sp>
    </p:spTree>
    <p:extLst>
      <p:ext uri="{BB962C8B-B14F-4D97-AF65-F5344CB8AC3E}">
        <p14:creationId xmlns="" xmlns:p14="http://schemas.microsoft.com/office/powerpoint/2010/main" val="407728108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913">
          <p15:clr>
            <a:srgbClr val="FBAE40"/>
          </p15:clr>
        </p15:guide>
        <p15:guide id="2" pos="499">
          <p15:clr>
            <a:srgbClr val="FBAE40"/>
          </p15:clr>
        </p15:guide>
        <p15:guide id="3" orient="horz" pos="3974">
          <p15:clr>
            <a:srgbClr val="FBAE40"/>
          </p15:clr>
        </p15:guide>
        <p15:guide id="4" pos="5488">
          <p15:clr>
            <a:srgbClr val="FBAE40"/>
          </p15:clr>
        </p15:guide>
        <p15:guide id="5" orient="horz" pos="2448">
          <p15:clr>
            <a:srgbClr val="FBAE40"/>
          </p15:clr>
        </p15:guide>
        <p15:guide id="6" pos="299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4513-9BC9-44D2-B599-C71F592D6200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4177-619C-4288-B7CE-DF267090017A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DFCB-9D11-4863-847A-79B46FDA1E8D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16C27-A5B4-4081-8750-8FA6B127B4CB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1E2C-638E-4D73-ACC9-D55B38D04B4E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131D-2103-4541-9C3C-6A999374BDA6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27BA-EDFA-4AF4-8831-1B2323105587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A17F-8CE5-41CE-9288-74F7C442A9E0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E4A4B50-0BF0-472E-B6BB-529756979E8C}" type="datetime1">
              <a:rPr lang="uk-UA" smtClean="0"/>
              <a:pPr/>
              <a:t>13.03.2019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hyperlink" Target="mailto:olga.znachkova@gmail.co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4%D0%BE%D1%85%D0%BE%D0%B4" TargetMode="External"/><Relationship Id="rId2" Type="http://schemas.openxmlformats.org/officeDocument/2006/relationships/hyperlink" Target="https://ru.wikipedia.org/wiki/%D0%9A%D0%B0%D0%BF%D0%B8%D1%82%D0%B0%D0%BB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.zakon.kz/Document/?link_id=1002000912" TargetMode="Externa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wchk.com/en/banking/ifrs9-for-banks.pdf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.zakon.kz/Document/?link_id=1005135991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848600" cy="1927225"/>
          </a:xfrm>
        </p:spPr>
        <p:txBody>
          <a:bodyPr/>
          <a:lstStyle/>
          <a:p>
            <a:r>
              <a:rPr lang="uk-UA" sz="3200" b="1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sz="32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400" dirty="0" smtClean="0"/>
              <a:t>Метод дисконтирования денежных потоков – 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ru-RU" sz="4400" dirty="0" smtClean="0"/>
              <a:t>применение в бухгалтерском учете</a:t>
            </a:r>
            <a:endParaRPr lang="uk-UA" sz="44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5877272"/>
            <a:ext cx="3808512" cy="648072"/>
          </a:xfrm>
        </p:spPr>
        <p:txBody>
          <a:bodyPr>
            <a:normAutofit/>
          </a:bodyPr>
          <a:lstStyle/>
          <a:p>
            <a:r>
              <a:rPr lang="ru-RU" sz="1800" i="1" dirty="0" err="1" smtClean="0">
                <a:latin typeface="Palatino Linotype" pitchFamily="18" charset="0"/>
              </a:rPr>
              <a:t>Значкова</a:t>
            </a:r>
            <a:r>
              <a:rPr lang="ru-RU" sz="1800" i="1" dirty="0" smtClean="0">
                <a:latin typeface="Palatino Linotype" pitchFamily="18" charset="0"/>
              </a:rPr>
              <a:t> О.Я.</a:t>
            </a:r>
            <a:endParaRPr lang="uk-UA" sz="1800" i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584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</a:t>
            </a:fld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052736"/>
          <a:ext cx="828092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8592"/>
                <a:gridCol w="295232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МСФО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Объект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МСБУ 38 «Нематериальные активы»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Финансовые</a:t>
                      </a:r>
                      <a:r>
                        <a:rPr lang="ru-RU" sz="2000" baseline="0" dirty="0" smtClean="0"/>
                        <a:t> расходы</a:t>
                      </a:r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МСБУ 40</a:t>
                      </a:r>
                      <a:r>
                        <a:rPr lang="ru-RU" sz="2000" baseline="0" dirty="0" smtClean="0"/>
                        <a:t> «Инвестиционная недвижимость»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Финансовые</a:t>
                      </a:r>
                      <a:r>
                        <a:rPr lang="ru-RU" sz="2000" baseline="0" dirty="0" smtClean="0"/>
                        <a:t> расходы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МСБУ 41</a:t>
                      </a:r>
                      <a:r>
                        <a:rPr lang="ru-RU" sz="2000" baseline="0" dirty="0" smtClean="0"/>
                        <a:t> «Сельское хозяйство»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Биологические активы – один из методов при</a:t>
                      </a:r>
                      <a:r>
                        <a:rPr lang="ru-RU" sz="2000" baseline="0" dirty="0" smtClean="0"/>
                        <a:t> отсутствии активного рынка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Вместе с тем!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реструктуризации могут быть выписаны отдельно критерии существенности модификации</a:t>
            </a:r>
          </a:p>
          <a:p>
            <a:r>
              <a:rPr lang="ru-RU" dirty="0" smtClean="0"/>
              <a:t>Если мы меняем учетную политику по сравнению с 2017, пересчет ретроспективный (!)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100</a:t>
            </a:fld>
            <a:endParaRPr lang="uk-UA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403448"/>
          </a:xfrm>
        </p:spPr>
        <p:txBody>
          <a:bodyPr/>
          <a:lstStyle/>
          <a:p>
            <a:pPr marL="914400" lvl="1" indent="-457200" algn="ctr"/>
            <a:r>
              <a:rPr lang="ru-RU" sz="2200" i="1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Определение </a:t>
            </a:r>
            <a:r>
              <a:rPr lang="ru-RU" sz="2200" i="1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и учет первоначально-обесцененных финансовых (POCI)активов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27584" y="836712"/>
            <a:ext cx="7200800" cy="122413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052736"/>
            <a:ext cx="6912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POCI</a:t>
            </a:r>
            <a:r>
              <a:rPr lang="ru-RU" sz="2800" dirty="0" smtClean="0"/>
              <a:t>-активы (</a:t>
            </a:r>
            <a:r>
              <a:rPr lang="en-US" sz="2800" dirty="0" smtClean="0"/>
              <a:t>purchased or originated</a:t>
            </a:r>
            <a:endParaRPr lang="ru-RU" sz="2800" dirty="0" smtClean="0"/>
          </a:p>
          <a:p>
            <a:pPr algn="ctr"/>
            <a:r>
              <a:rPr lang="en-US" sz="2800" dirty="0" smtClean="0"/>
              <a:t>credit-impaired)</a:t>
            </a:r>
            <a:endParaRPr lang="en-US" sz="28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1691680" y="2060848"/>
            <a:ext cx="43204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трелка вниз 5"/>
          <p:cNvSpPr/>
          <p:nvPr/>
        </p:nvSpPr>
        <p:spPr>
          <a:xfrm>
            <a:off x="6228184" y="2060848"/>
            <a:ext cx="43204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2780928"/>
            <a:ext cx="3168352" cy="10801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Приобретенные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(как правило, с «глубоким дисконтом»)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04048" y="2780928"/>
            <a:ext cx="2808312" cy="10081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Внутренне созданные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5004048" y="3789040"/>
            <a:ext cx="79208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7308304" y="3789040"/>
            <a:ext cx="100811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2699792" y="4293096"/>
            <a:ext cx="2808312" cy="144016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Рестуктуризированные</a:t>
            </a:r>
            <a:r>
              <a:rPr lang="ru-RU" dirty="0" smtClean="0">
                <a:solidFill>
                  <a:schemeClr val="tx1"/>
                </a:solidFill>
              </a:rPr>
              <a:t>-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существенная модификация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56176" y="4293096"/>
            <a:ext cx="2808312" cy="144016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Новые, выданные клиенту в дефолте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sz="3600" dirty="0" smtClean="0"/>
              <a:t>Отражение модификации*</a:t>
            </a:r>
            <a:endParaRPr lang="en-US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102</a:t>
            </a:fld>
            <a:endParaRPr lang="uk-UA" dirty="0"/>
          </a:p>
        </p:txBody>
      </p:sp>
      <p:sp>
        <p:nvSpPr>
          <p:cNvPr id="42" name="Rectangle 12"/>
          <p:cNvSpPr/>
          <p:nvPr/>
        </p:nvSpPr>
        <p:spPr bwMode="auto">
          <a:xfrm>
            <a:off x="323528" y="1196752"/>
            <a:ext cx="6714891" cy="1365375"/>
          </a:xfrm>
          <a:prstGeom prst="rect">
            <a:avLst/>
          </a:prstGeom>
          <a:pattFill prst="wave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87143" tIns="43572" rIns="87143" bIns="43572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200" dirty="0"/>
              <a:t>Банк </a:t>
            </a:r>
            <a:r>
              <a:rPr lang="uk-UA" sz="1200" dirty="0"/>
              <a:t>списує  частину кредиту (прощення)  за рахунок резерву, решту </a:t>
            </a:r>
            <a:r>
              <a:rPr lang="ru-RU" sz="1200" dirty="0"/>
              <a:t>того, </a:t>
            </a:r>
            <a:r>
              <a:rPr lang="ru-RU" sz="1200" dirty="0" err="1"/>
              <a:t>що</a:t>
            </a:r>
            <a:r>
              <a:rPr lang="ru-RU" sz="1200" dirty="0"/>
              <a:t> банк не </a:t>
            </a:r>
            <a:r>
              <a:rPr lang="ru-RU" sz="1200" dirty="0" err="1"/>
              <a:t>очікує</a:t>
            </a:r>
            <a:r>
              <a:rPr lang="ru-RU" sz="1200" dirty="0"/>
              <a:t> </a:t>
            </a:r>
            <a:r>
              <a:rPr lang="ru-RU" sz="1200" dirty="0" err="1"/>
              <a:t>отримати</a:t>
            </a:r>
            <a:r>
              <a:rPr lang="ru-RU" sz="1200" dirty="0"/>
              <a:t>, </a:t>
            </a:r>
            <a:r>
              <a:rPr lang="ru-RU" sz="1200" dirty="0" err="1"/>
              <a:t>визнає</a:t>
            </a:r>
            <a:r>
              <a:rPr lang="ru-RU" sz="1200" dirty="0"/>
              <a:t> як </a:t>
            </a:r>
            <a:r>
              <a:rPr lang="ru-RU" sz="1200" b="1" dirty="0"/>
              <a:t>дисконт (Д</a:t>
            </a:r>
            <a:r>
              <a:rPr lang="ru-RU" sz="1200" b="1" baseline="-25000" dirty="0"/>
              <a:t>2</a:t>
            </a:r>
            <a:r>
              <a:rPr lang="ru-RU" sz="1200" b="1" dirty="0"/>
              <a:t>)</a:t>
            </a:r>
            <a:endParaRPr lang="uk-UA" sz="1200" b="1" dirty="0"/>
          </a:p>
          <a:p>
            <a:r>
              <a:rPr lang="ru-RU" sz="1200" b="1" dirty="0"/>
              <a:t>Банк р</a:t>
            </a:r>
            <a:r>
              <a:rPr lang="uk-UA" sz="1200" b="1" dirty="0" err="1"/>
              <a:t>озраховує</a:t>
            </a:r>
            <a:r>
              <a:rPr lang="uk-UA" sz="1200" b="1" dirty="0"/>
              <a:t> справедливу вартість (СВ) </a:t>
            </a:r>
            <a:r>
              <a:rPr lang="uk-UA" sz="1200" b="1" dirty="0">
                <a:solidFill>
                  <a:schemeClr val="accent2">
                    <a:lumMod val="50000"/>
                  </a:schemeClr>
                </a:solidFill>
              </a:rPr>
              <a:t>нового</a:t>
            </a:r>
            <a:r>
              <a:rPr lang="uk-UA" sz="1200" b="1" dirty="0">
                <a:solidFill>
                  <a:srgbClr val="0000CC"/>
                </a:solidFill>
              </a:rPr>
              <a:t> </a:t>
            </a:r>
            <a:r>
              <a:rPr lang="uk-UA" sz="1200" b="1" dirty="0"/>
              <a:t>кредиту</a:t>
            </a:r>
            <a:r>
              <a:rPr lang="uk-UA" sz="1200" dirty="0"/>
              <a:t>:</a:t>
            </a:r>
          </a:p>
          <a:p>
            <a:r>
              <a:rPr lang="uk-UA" sz="1200" dirty="0"/>
              <a:t>впливають ризики, властиві цьому позичальнику (нові грошові потоки: лонгація; прощення частини боргу </a:t>
            </a:r>
            <a:r>
              <a:rPr lang="en-US" sz="1200" dirty="0"/>
              <a:t>[</a:t>
            </a:r>
            <a:r>
              <a:rPr lang="uk-UA" sz="1200" dirty="0"/>
              <a:t>списання за рахунок сформованого резерву</a:t>
            </a:r>
            <a:r>
              <a:rPr lang="en-US" sz="1200" dirty="0"/>
              <a:t>]</a:t>
            </a:r>
            <a:r>
              <a:rPr lang="uk-UA" sz="1200" dirty="0"/>
              <a:t>; зміна % тощо). Залежно від обраного підходу визначення справедливої вартості, коригуються грошові потоки та/або % ставка.</a:t>
            </a:r>
          </a:p>
        </p:txBody>
      </p:sp>
      <p:sp>
        <p:nvSpPr>
          <p:cNvPr id="43" name="Rectangle 43"/>
          <p:cNvSpPr/>
          <p:nvPr/>
        </p:nvSpPr>
        <p:spPr bwMode="auto">
          <a:xfrm>
            <a:off x="323528" y="2852936"/>
            <a:ext cx="6720028" cy="824308"/>
          </a:xfrm>
          <a:prstGeom prst="rect">
            <a:avLst/>
          </a:prstGeom>
          <a:pattFill prst="wave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87143" tIns="43572" rIns="87143" bIns="43572" numCol="1" rtlCol="0" anchor="t" anchorCtr="0" compatLnSpc="1">
            <a:prstTxWarp prst="textNoShape">
              <a:avLst/>
            </a:prstTxWarp>
          </a:bodyPr>
          <a:lstStyle/>
          <a:p>
            <a:r>
              <a:rPr lang="uk-UA" sz="1200" b="1" dirty="0"/>
              <a:t>Банк порівнює справедливу вартість (СВ) </a:t>
            </a:r>
            <a:r>
              <a:rPr lang="ru-RU" sz="1200" b="1" dirty="0"/>
              <a:t>нового </a:t>
            </a:r>
            <a:r>
              <a:rPr lang="uk-UA" sz="1200" b="1" dirty="0"/>
              <a:t>кредиту та теперішню вартість  старого кредиту (ВБВ</a:t>
            </a:r>
            <a:r>
              <a:rPr lang="en-US" sz="1200" b="1" baseline="-25000" dirty="0"/>
              <a:t>1</a:t>
            </a:r>
            <a:r>
              <a:rPr lang="uk-UA" sz="1200" b="1" dirty="0"/>
              <a:t>): Визнає раніше сформований резерв як дисконт первісно знеціненого кредиту:</a:t>
            </a:r>
          </a:p>
          <a:p>
            <a:endParaRPr lang="uk-UA" sz="1200" dirty="0"/>
          </a:p>
          <a:p>
            <a:endParaRPr lang="uk-UA" sz="1200" dirty="0"/>
          </a:p>
        </p:txBody>
      </p:sp>
      <p:sp>
        <p:nvSpPr>
          <p:cNvPr id="45" name="Rectangle 27"/>
          <p:cNvSpPr/>
          <p:nvPr/>
        </p:nvSpPr>
        <p:spPr bwMode="auto">
          <a:xfrm>
            <a:off x="321898" y="3861048"/>
            <a:ext cx="8426566" cy="1646403"/>
          </a:xfrm>
          <a:prstGeom prst="rect">
            <a:avLst/>
          </a:prstGeom>
          <a:pattFill prst="wave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36000" tIns="43572" rIns="36000" bIns="43572" numCol="1" rtlCol="0" anchor="t" anchorCtr="0" compatLnSpc="1">
            <a:prstTxWarp prst="textNoShape">
              <a:avLst/>
            </a:prstTxWarp>
          </a:bodyPr>
          <a:lstStyle/>
          <a:p>
            <a:pPr marL="163392" indent="-163392">
              <a:buFont typeface="Wingdings" panose="05000000000000000000" pitchFamily="2" charset="2"/>
              <a:buChar char="§"/>
            </a:pPr>
            <a:r>
              <a:rPr lang="uk-UA" sz="1200" dirty="0"/>
              <a:t>Банк визначає справедливу вартість активу (враховує </a:t>
            </a:r>
            <a:r>
              <a:rPr lang="uk-UA" sz="1200" b="1" dirty="0"/>
              <a:t>поточні</a:t>
            </a:r>
            <a:r>
              <a:rPr lang="uk-UA" sz="1200" dirty="0"/>
              <a:t> кредитні та інші ризики в грошових потоках).</a:t>
            </a:r>
          </a:p>
          <a:p>
            <a:pPr marL="163392" indent="-163392">
              <a:buFont typeface="Wingdings" panose="05000000000000000000" pitchFamily="2" charset="2"/>
              <a:buChar char="§"/>
            </a:pPr>
            <a:r>
              <a:rPr lang="uk-UA" sz="1200" dirty="0"/>
              <a:t>Банк визначає розмір ЕПС залежно від обраного підходу визначення справедливої вартості.</a:t>
            </a:r>
          </a:p>
          <a:p>
            <a:pPr marL="163392" indent="-163392">
              <a:buFont typeface="Wingdings" panose="05000000000000000000" pitchFamily="2" charset="2"/>
              <a:buChar char="§"/>
            </a:pPr>
            <a:r>
              <a:rPr lang="uk-UA" sz="1200" dirty="0"/>
              <a:t>Банк визнає збиток першого дня (</a:t>
            </a:r>
            <a:r>
              <a:rPr lang="uk-UA" sz="1200" b="1" dirty="0"/>
              <a:t>дисконт</a:t>
            </a:r>
            <a:r>
              <a:rPr lang="uk-UA" sz="1200" dirty="0"/>
              <a:t>) в межах розміру сформованого резерву за старим кредитом.</a:t>
            </a:r>
          </a:p>
          <a:p>
            <a:pPr marL="163392" indent="-163392">
              <a:buFont typeface="Wingdings" panose="05000000000000000000" pitchFamily="2" charset="2"/>
              <a:buChar char="§"/>
            </a:pPr>
            <a:r>
              <a:rPr lang="uk-UA" sz="1200" dirty="0"/>
              <a:t>Банк списує частину кредиту (прощення) за рахунок  резерву, решту того, що банк не очікує отримати, визнає як  </a:t>
            </a:r>
            <a:r>
              <a:rPr lang="ru-RU" sz="1200" b="1" dirty="0"/>
              <a:t>дисконт (Д</a:t>
            </a:r>
            <a:r>
              <a:rPr lang="ru-RU" sz="1200" b="1" baseline="-25000" dirty="0"/>
              <a:t>2</a:t>
            </a:r>
            <a:r>
              <a:rPr lang="ru-RU" sz="1200" b="1" dirty="0"/>
              <a:t>)</a:t>
            </a:r>
            <a:endParaRPr lang="uk-UA" sz="1200" dirty="0"/>
          </a:p>
          <a:p>
            <a:pPr marL="163392" indent="-163392">
              <a:buFont typeface="Wingdings" panose="05000000000000000000" pitchFamily="2" charset="2"/>
              <a:buChar char="§"/>
            </a:pPr>
            <a:r>
              <a:rPr lang="uk-UA" sz="1200" dirty="0"/>
              <a:t>Кредитний ризик, який був відображений як резерв за старим кредитом та  залишився після модифікації, визнається як дисконт (Д</a:t>
            </a:r>
            <a:r>
              <a:rPr lang="uk-UA" sz="1200" baseline="-25000" dirty="0"/>
              <a:t>2</a:t>
            </a:r>
            <a:r>
              <a:rPr lang="uk-UA" sz="1200" dirty="0"/>
              <a:t>) і буде врахований в Постанові №</a:t>
            </a:r>
            <a:r>
              <a:rPr lang="en-US" sz="1200" dirty="0"/>
              <a:t>368 </a:t>
            </a:r>
            <a:r>
              <a:rPr lang="ru-RU" sz="1200" dirty="0"/>
              <a:t>та </a:t>
            </a:r>
            <a:r>
              <a:rPr lang="uk-UA" sz="1200" dirty="0"/>
              <a:t>у формі </a:t>
            </a:r>
            <a:r>
              <a:rPr lang="uk-UA" sz="1200" dirty="0" err="1"/>
              <a:t>стат.звітності</a:t>
            </a:r>
            <a:r>
              <a:rPr lang="uk-UA" sz="1200" dirty="0"/>
              <a:t> №600 під час розрахунку непокритого кредитного ризик</a:t>
            </a:r>
          </a:p>
          <a:p>
            <a:pPr marL="163392" indent="-163392">
              <a:buFont typeface="Wingdings" panose="05000000000000000000" pitchFamily="2" charset="2"/>
              <a:buChar char="§"/>
            </a:pPr>
            <a:endParaRPr lang="uk-UA" sz="1200" dirty="0"/>
          </a:p>
          <a:p>
            <a:pPr marL="163392" indent="-163392">
              <a:buFont typeface="Wingdings" panose="05000000000000000000" pitchFamily="2" charset="2"/>
              <a:buChar char="§"/>
            </a:pPr>
            <a:endParaRPr lang="uk-UA" sz="1200" dirty="0"/>
          </a:p>
          <a:p>
            <a:pPr marL="163392" indent="-163392">
              <a:buFont typeface="Wingdings" panose="05000000000000000000" pitchFamily="2" charset="2"/>
              <a:buChar char="§"/>
            </a:pPr>
            <a:endParaRPr lang="uk-UA" sz="1200" dirty="0"/>
          </a:p>
        </p:txBody>
      </p:sp>
      <p:sp>
        <p:nvSpPr>
          <p:cNvPr id="46" name="Rectangle 27"/>
          <p:cNvSpPr/>
          <p:nvPr/>
        </p:nvSpPr>
        <p:spPr bwMode="auto">
          <a:xfrm>
            <a:off x="323529" y="5733256"/>
            <a:ext cx="8424936" cy="657160"/>
          </a:xfrm>
          <a:prstGeom prst="rect">
            <a:avLst/>
          </a:prstGeom>
          <a:pattFill prst="wave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87143" tIns="43572" rIns="87143" bIns="43572" numCol="1" rtlCol="0" anchor="t" anchorCtr="0" compatLnSpc="1">
            <a:prstTxWarp prst="textNoShape">
              <a:avLst/>
            </a:prstTxWarp>
          </a:bodyPr>
          <a:lstStyle/>
          <a:p>
            <a:r>
              <a:rPr lang="uk-UA" sz="1200" dirty="0"/>
              <a:t>В подальшому за «новим» кредитом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dirty="0"/>
              <a:t> банк визнає кредитний ризик через збільшення/зменшення </a:t>
            </a:r>
            <a:r>
              <a:rPr lang="uk-UA" sz="1200" b="1" dirty="0"/>
              <a:t>Резерву;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/>
              <a:t>дисконт (Д</a:t>
            </a:r>
            <a:r>
              <a:rPr lang="ru-RU" sz="1200" b="1" baseline="-25000" dirty="0"/>
              <a:t>2</a:t>
            </a:r>
            <a:r>
              <a:rPr lang="ru-RU" sz="1200" b="1" dirty="0"/>
              <a:t>) </a:t>
            </a:r>
            <a:r>
              <a:rPr lang="ru-RU" sz="1200" dirty="0"/>
              <a:t>не </a:t>
            </a:r>
            <a:r>
              <a:rPr lang="ru-RU" sz="1200" dirty="0" err="1"/>
              <a:t>змінюється</a:t>
            </a:r>
            <a:r>
              <a:rPr lang="ru-RU" sz="1200" dirty="0"/>
              <a:t> , а </a:t>
            </a:r>
            <a:r>
              <a:rPr lang="ru-RU" sz="1200" dirty="0" err="1"/>
              <a:t>списується</a:t>
            </a:r>
            <a:r>
              <a:rPr lang="ru-RU" sz="1200" dirty="0"/>
              <a:t> в момент </a:t>
            </a:r>
            <a:r>
              <a:rPr lang="ru-RU" sz="1200" dirty="0" err="1"/>
              <a:t>припинення</a:t>
            </a:r>
            <a:r>
              <a:rPr lang="ru-RU" sz="1200" dirty="0"/>
              <a:t> </a:t>
            </a:r>
            <a:r>
              <a:rPr lang="ru-RU" sz="1200" dirty="0" err="1"/>
              <a:t>визнання</a:t>
            </a:r>
            <a:r>
              <a:rPr lang="ru-RU" sz="1200" dirty="0"/>
              <a:t> активу</a:t>
            </a:r>
            <a:endParaRPr lang="uk-UA" sz="1200" dirty="0"/>
          </a:p>
          <a:p>
            <a:endParaRPr lang="uk-UA" sz="1200" b="1" dirty="0"/>
          </a:p>
          <a:p>
            <a:endParaRPr lang="uk-UA" sz="1200" dirty="0"/>
          </a:p>
          <a:p>
            <a:endParaRPr lang="uk-UA" sz="1200" dirty="0"/>
          </a:p>
          <a:p>
            <a:endParaRPr lang="uk-UA" sz="1200" dirty="0"/>
          </a:p>
          <a:p>
            <a:pPr marL="163392" indent="-163392">
              <a:buFont typeface="Wingdings" panose="05000000000000000000" pitchFamily="2" charset="2"/>
              <a:buChar char="§"/>
            </a:pPr>
            <a:endParaRPr lang="uk-UA" sz="1200" dirty="0"/>
          </a:p>
          <a:p>
            <a:pPr marL="163392" indent="-163392">
              <a:buFont typeface="Wingdings" panose="05000000000000000000" pitchFamily="2" charset="2"/>
              <a:buChar char="§"/>
            </a:pPr>
            <a:endParaRPr lang="uk-UA" sz="1200" dirty="0"/>
          </a:p>
          <a:p>
            <a:pPr marL="163392" indent="-163392">
              <a:buFont typeface="Arial" panose="020B0604020202020204" pitchFamily="34" charset="0"/>
              <a:buChar char="•"/>
            </a:pPr>
            <a:endParaRPr lang="uk-UA" sz="1200" dirty="0"/>
          </a:p>
        </p:txBody>
      </p:sp>
      <p:sp>
        <p:nvSpPr>
          <p:cNvPr id="47" name="Прямокутник 1"/>
          <p:cNvSpPr/>
          <p:nvPr/>
        </p:nvSpPr>
        <p:spPr>
          <a:xfrm>
            <a:off x="971600" y="6453336"/>
            <a:ext cx="63647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smtClean="0"/>
              <a:t>* Отрывок из презентации </a:t>
            </a:r>
            <a:r>
              <a:rPr lang="ru-RU" sz="1400" i="1" dirty="0" err="1" smtClean="0"/>
              <a:t>Снигурской</a:t>
            </a:r>
            <a:r>
              <a:rPr lang="ru-RU" sz="1400" i="1" dirty="0" smtClean="0"/>
              <a:t> Л,П.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103</a:t>
            </a:fld>
            <a:endParaRPr lang="uk-UA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Пусть в примере 12 мы считаем, что кредит </a:t>
            </a:r>
            <a:r>
              <a:rPr lang="ru-RU" dirty="0" err="1" smtClean="0"/>
              <a:t>дефолтный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Пусть требуемая рынком ставка доходности по таким кредитам – 40%.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Тогда </a:t>
            </a:r>
            <a:r>
              <a:rPr lang="ru-RU" dirty="0" err="1" smtClean="0"/>
              <a:t>справделивая</a:t>
            </a:r>
            <a:r>
              <a:rPr lang="ru-RU" dirty="0" smtClean="0"/>
              <a:t> стоимость нового ФА составит 25 911.94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2493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Пример 13: существенная модификация, при которой возникают </a:t>
            </a:r>
            <a:r>
              <a:rPr lang="en-US" sz="3600" dirty="0" smtClean="0"/>
              <a:t>POCI</a:t>
            </a:r>
            <a:r>
              <a:rPr lang="ru-RU" sz="3600" dirty="0" smtClean="0"/>
              <a:t>-активы</a:t>
            </a:r>
            <a:endParaRPr lang="uk-U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23528" y="1268760"/>
            <a:ext cx="4248472" cy="3384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19256" cy="692696"/>
          </a:xfrm>
        </p:spPr>
        <p:txBody>
          <a:bodyPr/>
          <a:lstStyle/>
          <a:p>
            <a:r>
              <a:rPr lang="ru-RU" sz="3600" dirty="0" smtClean="0"/>
              <a:t>Признание нового </a:t>
            </a:r>
            <a:r>
              <a:rPr lang="en-US" sz="3600" dirty="0" smtClean="0"/>
              <a:t>POCI-</a:t>
            </a:r>
            <a:r>
              <a:rPr lang="ru-RU" sz="3600" dirty="0" smtClean="0"/>
              <a:t>актива</a:t>
            </a:r>
            <a:endParaRPr lang="en-US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104</a:t>
            </a:fld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628800"/>
            <a:ext cx="396044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Основная сумма долга – 32 000.00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2132856"/>
            <a:ext cx="396044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Начисленные % –                  266.67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2780928"/>
            <a:ext cx="396044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Дисконт               –                 (207.45)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3419708"/>
            <a:ext cx="396044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Резерв               –                  (5 000.00)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7544" y="90872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Старый ФА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43808" y="4005064"/>
            <a:ext cx="14485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27 059.22</a:t>
            </a:r>
            <a:endParaRPr lang="en-US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788024" y="1268760"/>
            <a:ext cx="4248472" cy="3384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60032" y="1628800"/>
            <a:ext cx="396044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Основная сумма долга – 32 000.00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60032" y="2132856"/>
            <a:ext cx="396044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Начисленные % –                  0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60032" y="2780928"/>
            <a:ext cx="396044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Дисконт               –                 (1088.76)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860032" y="3419708"/>
            <a:ext cx="396044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Дисконт/Р               –           (5 000.00)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932040" y="90872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Новый ФА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308304" y="4077072"/>
            <a:ext cx="14485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25 911.24</a:t>
            </a:r>
            <a:endParaRPr lang="en-US" b="1" dirty="0"/>
          </a:p>
        </p:txBody>
      </p:sp>
      <p:cxnSp>
        <p:nvCxnSpPr>
          <p:cNvPr id="21" name="Прямая со стрелкой 20"/>
          <p:cNvCxnSpPr>
            <a:stCxn id="12" idx="2"/>
          </p:cNvCxnSpPr>
          <p:nvPr/>
        </p:nvCxnSpPr>
        <p:spPr>
          <a:xfrm>
            <a:off x="3568080" y="4374396"/>
            <a:ext cx="931912" cy="926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6660232" y="4581128"/>
            <a:ext cx="86409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60032" y="5373216"/>
            <a:ext cx="14485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-1 147.98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67744" y="5363924"/>
            <a:ext cx="22406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Результат выбытия</a:t>
            </a:r>
            <a:endParaRPr lang="en-US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620688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ru-RU" sz="3600" dirty="0" smtClean="0"/>
              <a:t>Признание нового </a:t>
            </a:r>
            <a:r>
              <a:rPr lang="en-US" sz="3600" dirty="0" smtClean="0"/>
              <a:t>POCI-</a:t>
            </a:r>
            <a:r>
              <a:rPr lang="ru-RU" sz="3600" dirty="0" smtClean="0"/>
              <a:t>актива</a:t>
            </a:r>
            <a:endParaRPr lang="en-US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105</a:t>
            </a:fld>
            <a:endParaRPr lang="uk-UA" dirty="0"/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>
          <a:xfrm>
            <a:off x="8543278" y="6399027"/>
            <a:ext cx="561975" cy="322448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105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1520" y="692696"/>
          <a:ext cx="8568953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757"/>
                <a:gridCol w="1336442"/>
                <a:gridCol w="1808128"/>
                <a:gridCol w="1703308"/>
                <a:gridCol w="1428159"/>
                <a:gridCol w="142815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п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п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Дата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Дт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Кт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Сумма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01.08.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Основная</a:t>
                      </a:r>
                      <a:r>
                        <a:rPr lang="ru-RU" baseline="0" dirty="0" smtClean="0"/>
                        <a:t> сумма долга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32 000.00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01.08.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Начисленные проценты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266.67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01.08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Дисконт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207.33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01.08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Резерв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5 000.00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01.08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7340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1 147.98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Новый ФА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01.08</a:t>
                      </a:r>
                      <a:endParaRPr lang="en-US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POCI-</a:t>
                      </a:r>
                      <a:r>
                        <a:rPr lang="ru-RU" dirty="0" smtClean="0"/>
                        <a:t>Основная</a:t>
                      </a:r>
                      <a:r>
                        <a:rPr lang="ru-RU" baseline="0" dirty="0" smtClean="0"/>
                        <a:t> сумма долга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32 000.00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01.08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Дисконт/1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888.76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01.08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3739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Дисконт/2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5000.00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01.08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Деньги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Дисконт/1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200.00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24936" cy="620688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ru-RU" sz="3600" dirty="0" smtClean="0"/>
              <a:t>Последующее признание </a:t>
            </a:r>
            <a:endParaRPr lang="en-US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106</a:t>
            </a:fld>
            <a:endParaRPr lang="uk-UA" dirty="0"/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>
          <a:xfrm>
            <a:off x="8543278" y="6399027"/>
            <a:ext cx="561975" cy="322448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106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568952" cy="4896544"/>
          </a:xfrm>
        </p:spPr>
        <p:txBody>
          <a:bodyPr>
            <a:normAutofit/>
          </a:bodyPr>
          <a:lstStyle/>
          <a:p>
            <a:pPr marL="0" indent="0">
              <a:buFontTx/>
              <a:buChar char="-"/>
            </a:pPr>
            <a:r>
              <a:rPr lang="ru-RU" dirty="0" smtClean="0"/>
              <a:t>Рассчитываем новую ЭПС (без учета Дисконта/2)</a:t>
            </a:r>
          </a:p>
          <a:p>
            <a:pPr marL="0" indent="0">
              <a:buFontTx/>
              <a:buChar char="-"/>
            </a:pPr>
            <a:r>
              <a:rPr lang="ru-RU" dirty="0" smtClean="0"/>
              <a:t>Амортизируем Дисконт/1 первоначальному графику </a:t>
            </a:r>
          </a:p>
          <a:p>
            <a:pPr marL="0" indent="0">
              <a:buFontTx/>
              <a:buChar char="-"/>
            </a:pPr>
            <a:r>
              <a:rPr lang="ru-RU" dirty="0" smtClean="0"/>
              <a:t>Дисконт/2 держим до момента выбытия актива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5</a:t>
            </a:r>
            <a:r>
              <a:rPr lang="en-US" sz="2400" dirty="0" smtClean="0"/>
              <a:t>. </a:t>
            </a:r>
            <a:r>
              <a:rPr lang="ru-RU" sz="2400" dirty="0" smtClean="0"/>
              <a:t>Применение метода дисконтирования в учете прочих статей финансовой отчетности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107</a:t>
            </a:fld>
            <a:endParaRPr lang="uk-UA" dirty="0"/>
          </a:p>
        </p:txBody>
      </p:sp>
      <p:sp>
        <p:nvSpPr>
          <p:cNvPr id="9" name="Номер слайда 1"/>
          <p:cNvSpPr txBox="1">
            <a:spLocks/>
          </p:cNvSpPr>
          <p:nvPr/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107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12776"/>
            <a:ext cx="8229600" cy="691480"/>
          </a:xfrm>
        </p:spPr>
        <p:txBody>
          <a:bodyPr/>
          <a:lstStyle/>
          <a:p>
            <a:r>
              <a:rPr lang="ru-RU" sz="2400" dirty="0" smtClean="0"/>
              <a:t>Выручка, содержащая </a:t>
            </a:r>
            <a:br>
              <a:rPr lang="ru-RU" sz="2400" dirty="0" smtClean="0"/>
            </a:br>
            <a:r>
              <a:rPr lang="ru-RU" sz="2400" dirty="0" smtClean="0"/>
              <a:t>значительный компонент финансирования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108</a:t>
            </a:fld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39752" y="1700808"/>
            <a:ext cx="532859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b="1" dirty="0" err="1" smtClean="0">
                <a:latin typeface="+mj-lt"/>
              </a:rPr>
              <a:t>значительный</a:t>
            </a:r>
            <a:r>
              <a:rPr lang="uk-UA" b="1" dirty="0" smtClean="0">
                <a:latin typeface="+mj-lt"/>
              </a:rPr>
              <a:t> компонент </a:t>
            </a:r>
            <a:r>
              <a:rPr lang="uk-UA" b="1" dirty="0" err="1" smtClean="0">
                <a:latin typeface="+mj-lt"/>
              </a:rPr>
              <a:t>финансирования</a:t>
            </a:r>
            <a:endParaRPr lang="en-US" b="1" dirty="0">
              <a:latin typeface="+mj-lt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788024" y="206084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339752" y="2564904"/>
            <a:ext cx="5328592" cy="120032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dirty="0" err="1" smtClean="0">
                <a:latin typeface="+mj-lt"/>
              </a:rPr>
              <a:t>сроки</a:t>
            </a:r>
            <a:r>
              <a:rPr lang="uk-UA" dirty="0" smtClean="0">
                <a:latin typeface="+mj-lt"/>
              </a:rPr>
              <a:t> </a:t>
            </a:r>
            <a:r>
              <a:rPr lang="uk-UA" dirty="0" err="1" smtClean="0">
                <a:latin typeface="+mj-lt"/>
              </a:rPr>
              <a:t>выплат</a:t>
            </a:r>
            <a:r>
              <a:rPr lang="uk-UA" dirty="0" smtClean="0">
                <a:latin typeface="+mj-lt"/>
              </a:rPr>
              <a:t> </a:t>
            </a:r>
            <a:r>
              <a:rPr lang="uk-UA" dirty="0" err="1" smtClean="0">
                <a:latin typeface="+mj-lt"/>
              </a:rPr>
              <a:t>предоставляют</a:t>
            </a:r>
            <a:r>
              <a:rPr lang="uk-UA" dirty="0" smtClean="0">
                <a:latin typeface="+mj-lt"/>
              </a:rPr>
              <a:t> </a:t>
            </a:r>
            <a:r>
              <a:rPr lang="uk-UA" b="1" dirty="0" err="1" smtClean="0">
                <a:latin typeface="+mj-lt"/>
              </a:rPr>
              <a:t>покупателю</a:t>
            </a:r>
            <a:r>
              <a:rPr lang="uk-UA" dirty="0" smtClean="0">
                <a:latin typeface="+mj-lt"/>
              </a:rPr>
              <a:t> </a:t>
            </a:r>
            <a:r>
              <a:rPr lang="uk-UA" dirty="0" err="1" smtClean="0">
                <a:latin typeface="+mj-lt"/>
              </a:rPr>
              <a:t>или</a:t>
            </a:r>
            <a:r>
              <a:rPr lang="uk-UA" dirty="0" smtClean="0">
                <a:latin typeface="+mj-lt"/>
              </a:rPr>
              <a:t> </a:t>
            </a:r>
            <a:r>
              <a:rPr lang="uk-UA" b="1" dirty="0" err="1" smtClean="0">
                <a:latin typeface="+mj-lt"/>
              </a:rPr>
              <a:t>компании</a:t>
            </a:r>
            <a:r>
              <a:rPr lang="uk-UA" dirty="0" smtClean="0">
                <a:latin typeface="+mj-lt"/>
              </a:rPr>
              <a:t> </a:t>
            </a:r>
            <a:r>
              <a:rPr lang="uk-UA" dirty="0" err="1" smtClean="0">
                <a:latin typeface="+mj-lt"/>
              </a:rPr>
              <a:t>значительную</a:t>
            </a:r>
            <a:r>
              <a:rPr lang="uk-UA" dirty="0" smtClean="0">
                <a:latin typeface="+mj-lt"/>
              </a:rPr>
              <a:t> </a:t>
            </a:r>
            <a:r>
              <a:rPr lang="uk-UA" dirty="0" err="1" smtClean="0">
                <a:latin typeface="+mj-lt"/>
              </a:rPr>
              <a:t>выгоду</a:t>
            </a:r>
            <a:r>
              <a:rPr lang="uk-UA" dirty="0" smtClean="0">
                <a:latin typeface="+mj-lt"/>
              </a:rPr>
              <a:t> от </a:t>
            </a:r>
            <a:r>
              <a:rPr lang="uk-UA" dirty="0" err="1" smtClean="0">
                <a:latin typeface="+mj-lt"/>
              </a:rPr>
              <a:t>финансирования</a:t>
            </a:r>
            <a:r>
              <a:rPr lang="uk-UA" dirty="0" smtClean="0">
                <a:latin typeface="+mj-lt"/>
              </a:rPr>
              <a:t> </a:t>
            </a:r>
            <a:r>
              <a:rPr lang="uk-UA" dirty="0" err="1" smtClean="0">
                <a:latin typeface="+mj-lt"/>
              </a:rPr>
              <a:t>передачи</a:t>
            </a:r>
            <a:r>
              <a:rPr lang="uk-UA" dirty="0" smtClean="0">
                <a:latin typeface="+mj-lt"/>
              </a:rPr>
              <a:t> </a:t>
            </a:r>
            <a:r>
              <a:rPr lang="uk-UA" dirty="0" err="1" smtClean="0">
                <a:latin typeface="+mj-lt"/>
              </a:rPr>
              <a:t>товаров</a:t>
            </a:r>
            <a:r>
              <a:rPr lang="uk-UA" dirty="0" smtClean="0">
                <a:latin typeface="+mj-lt"/>
              </a:rPr>
              <a:t> </a:t>
            </a:r>
            <a:r>
              <a:rPr lang="uk-UA" dirty="0" err="1" smtClean="0">
                <a:latin typeface="+mj-lt"/>
              </a:rPr>
              <a:t>или</a:t>
            </a:r>
            <a:r>
              <a:rPr lang="uk-UA" dirty="0" smtClean="0">
                <a:latin typeface="+mj-lt"/>
              </a:rPr>
              <a:t> услуг </a:t>
            </a:r>
            <a:r>
              <a:rPr lang="uk-UA" dirty="0" err="1" smtClean="0">
                <a:latin typeface="+mj-lt"/>
              </a:rPr>
              <a:t>покупателю</a:t>
            </a:r>
            <a:endParaRPr lang="en-US" b="1" dirty="0">
              <a:latin typeface="+mj-lt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843808" y="3789040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156176" y="3789040"/>
            <a:ext cx="5040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331640" y="4283804"/>
            <a:ext cx="194421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b="1" dirty="0" err="1" smtClean="0">
                <a:latin typeface="+mj-lt"/>
              </a:rPr>
              <a:t>предоплаты</a:t>
            </a:r>
            <a:endParaRPr lang="en-US" b="1" dirty="0">
              <a:latin typeface="+mj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88024" y="4221088"/>
            <a:ext cx="3888432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b="1" dirty="0" err="1" smtClean="0">
                <a:latin typeface="+mj-lt"/>
              </a:rPr>
              <a:t>оплаты</a:t>
            </a:r>
            <a:r>
              <a:rPr lang="uk-UA" b="1" dirty="0" smtClean="0">
                <a:latin typeface="+mj-lt"/>
              </a:rPr>
              <a:t> с </a:t>
            </a:r>
            <a:r>
              <a:rPr lang="uk-UA" b="1" dirty="0" err="1" smtClean="0">
                <a:latin typeface="+mj-lt"/>
              </a:rPr>
              <a:t>отсрочкой</a:t>
            </a:r>
            <a:r>
              <a:rPr lang="uk-UA" b="1" dirty="0" smtClean="0">
                <a:latin typeface="+mj-lt"/>
              </a:rPr>
              <a:t> </a:t>
            </a:r>
            <a:r>
              <a:rPr lang="uk-UA" b="1" dirty="0" err="1" smtClean="0">
                <a:latin typeface="+mj-lt"/>
              </a:rPr>
              <a:t>платежа</a:t>
            </a:r>
            <a:r>
              <a:rPr lang="uk-UA" b="1" dirty="0" smtClean="0">
                <a:latin typeface="+mj-lt"/>
              </a:rPr>
              <a:t> </a:t>
            </a:r>
            <a:endParaRPr lang="en-US" b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7824" y="5157192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п. 63 МСФО 15 – можно:  </a:t>
            </a:r>
            <a:r>
              <a:rPr lang="en-US" b="1" dirty="0" smtClean="0"/>
              <a:t>&gt; </a:t>
            </a:r>
            <a:r>
              <a:rPr lang="ru-RU" b="1" dirty="0" smtClean="0"/>
              <a:t>1 года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88032"/>
            <a:ext cx="8229600" cy="836712"/>
          </a:xfrm>
        </p:spPr>
        <p:txBody>
          <a:bodyPr/>
          <a:lstStyle/>
          <a:p>
            <a:r>
              <a:rPr lang="ru-RU" dirty="0" smtClean="0"/>
              <a:t>Ставка дисконтирования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п.64 МСФО 15: Ставка дисконтирования, которая применялась бы для отдельной операции  финансирования между  организацией и ее покупателем в момент заключения договора. Такая ставка будет отражать кредитные характеристики стороны, получающей финансирование по договору, а также обеспечение или залог, предоставленные покупателем или организацией, включая активы, передаваемые в рамках договора.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Организация может иметь возможность определить такую ставку путем идентификации ставки, которая дисконтирует номинальную сумму обещанного возмещения до цены, которую покупатель уплатил бы </a:t>
            </a:r>
          </a:p>
          <a:p>
            <a:pPr>
              <a:buNone/>
            </a:pPr>
            <a:r>
              <a:rPr lang="ru-RU" dirty="0" smtClean="0"/>
              <a:t>денежными средствами за товары или услуги, в тот момент,</a:t>
            </a:r>
          </a:p>
          <a:p>
            <a:pPr>
              <a:buNone/>
            </a:pPr>
            <a:r>
              <a:rPr lang="ru-RU" dirty="0" smtClean="0"/>
              <a:t>когда (или по мере того, как) они переходят к покупателю.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109</a:t>
            </a:fld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</a:t>
            </a:fld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260648"/>
          <a:ext cx="8352928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  <a:gridCol w="32403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МСФО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Объект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МСФО 9 «Финансовые инструменты»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Долговые</a:t>
                      </a:r>
                      <a:r>
                        <a:rPr lang="ru-RU" sz="2000" baseline="0" dirty="0" smtClean="0"/>
                        <a:t> финансовые активы и обязательства</a:t>
                      </a:r>
                    </a:p>
                    <a:p>
                      <a:r>
                        <a:rPr lang="ru-RU" sz="2000" baseline="0" dirty="0" smtClean="0"/>
                        <a:t>Резервы под активы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МСФО 13 «Справедливая стоимость»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Справедливая стоимость активов и обязательств </a:t>
                      </a:r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МСФО 15 «Выручка по договорам с покупателями»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Выручка, содержащая значительный компонент финансирования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МСФО 16 «Аренда»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Обязательства по аренде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Приобретение активов </a:t>
            </a:r>
            <a:br>
              <a:rPr lang="ru-RU" sz="2400" dirty="0" smtClean="0"/>
            </a:br>
            <a:r>
              <a:rPr lang="ru-RU" sz="2400" dirty="0" smtClean="0"/>
              <a:t>с существенной  отсрочкой платежа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110</a:t>
            </a:fld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492896"/>
            <a:ext cx="76328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+mj-lt"/>
              </a:rPr>
              <a:t>п18. Предприятие может приобрести запасы на условиях отсрочки погашения. Если соглашение фактически содержит элемент финансирования, такой элемент, например, как разница между ценой покупки на условиях обычного торгового кредита и выплаченной суммой, признается в качестве расходов на выплату процентов на протяжении периода финансирования</a:t>
            </a:r>
            <a:endParaRPr lang="en-US" dirty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556792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+mj-lt"/>
              </a:rPr>
              <a:t>Пример – МСБУ 2 «Запасы»</a:t>
            </a:r>
            <a:endParaRPr lang="en-US" dirty="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5085184"/>
            <a:ext cx="7560840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latin typeface="+mj-lt"/>
              </a:rPr>
              <a:t>! за исключением тех редких случаев, когда такие проценты капитализируются в соответствии с МСБУ 23 «Затраты по займам»</a:t>
            </a: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111</a:t>
            </a:fld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76672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+mj-lt"/>
              </a:rPr>
              <a:t>МСБУ 23 «Затраты по займам»</a:t>
            </a:r>
            <a:endParaRPr lang="en-US" dirty="0"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124744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+mj-lt"/>
              </a:rPr>
              <a:t>Затраты по заимствованиям, непосредственно относящиеся к приобретению, строительству или производству квалифицируемого актива, включаются в первоначальную стоимость этого актива</a:t>
            </a:r>
          </a:p>
          <a:p>
            <a:endParaRPr lang="ru-RU" dirty="0" smtClean="0">
              <a:latin typeface="+mj-lt"/>
            </a:endParaRPr>
          </a:p>
          <a:p>
            <a:r>
              <a:rPr lang="ru-RU" dirty="0" smtClean="0">
                <a:latin typeface="+mj-lt"/>
              </a:rPr>
              <a:t>Квалифицируемый актив – </a:t>
            </a:r>
            <a:r>
              <a:rPr lang="ru-RU" dirty="0" err="1" smtClean="0">
                <a:latin typeface="+mj-lt"/>
              </a:rPr>
              <a:t>актив</a:t>
            </a:r>
            <a:r>
              <a:rPr lang="ru-RU" dirty="0" smtClean="0">
                <a:latin typeface="+mj-lt"/>
              </a:rPr>
              <a:t>, подготовка которого к использованию по назначению или для продажи обязательно требует значительного времени</a:t>
            </a:r>
          </a:p>
          <a:p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229600" cy="691480"/>
          </a:xfrm>
        </p:spPr>
        <p:txBody>
          <a:bodyPr/>
          <a:lstStyle/>
          <a:p>
            <a:r>
              <a:rPr lang="ru-RU" sz="2400" dirty="0" smtClean="0"/>
              <a:t>Долгосрочная дебиторская и кредиторская задолженность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112</a:t>
            </a:fld>
            <a:endParaRPr lang="uk-UA" dirty="0"/>
          </a:p>
        </p:txBody>
      </p:sp>
      <p:sp>
        <p:nvSpPr>
          <p:cNvPr id="4" name="Содержимое 8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Покупка активов – МСБУ 2, МСБУ 16, МСБУ 38, МСБУ 40, МСБУ 41</a:t>
            </a:r>
          </a:p>
          <a:p>
            <a:r>
              <a:rPr lang="ru-RU" dirty="0" smtClean="0"/>
              <a:t>Продажа товаров и услуг - МСФО 15</a:t>
            </a:r>
          </a:p>
          <a:p>
            <a:r>
              <a:rPr lang="ru-RU" dirty="0" smtClean="0"/>
              <a:t>Продажа/ покупка финансовых инструментов – МСФО 9</a:t>
            </a:r>
          </a:p>
          <a:p>
            <a:r>
              <a:rPr lang="ru-RU" dirty="0" smtClean="0"/>
              <a:t>Покупка услуг с отсрочкой </a:t>
            </a:r>
            <a:r>
              <a:rPr lang="ru-RU" dirty="0" err="1" smtClean="0"/>
              <a:t>плетжа</a:t>
            </a:r>
            <a:r>
              <a:rPr lang="ru-RU" dirty="0" smtClean="0"/>
              <a:t> – МСФО 9</a:t>
            </a:r>
          </a:p>
          <a:p>
            <a:r>
              <a:rPr lang="ru-RU" dirty="0" smtClean="0"/>
              <a:t>Покупка услуг с отсрочкой выполнения – нет отдельного стандарта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НО! См. МСБУ 8 «Учетная политика, изменения в бухгалтерских оценках и ошибки»</a:t>
            </a:r>
          </a:p>
          <a:p>
            <a:pPr>
              <a:buNone/>
            </a:pP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691480"/>
          </a:xfrm>
        </p:spPr>
        <p:txBody>
          <a:bodyPr/>
          <a:lstStyle/>
          <a:p>
            <a:r>
              <a:rPr lang="ru-RU" sz="2400" dirty="0" smtClean="0"/>
              <a:t>Аренда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113</a:t>
            </a:fld>
            <a:endParaRPr lang="uk-UA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788024" y="2060848"/>
            <a:ext cx="0" cy="424847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3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113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0272" y="908720"/>
            <a:ext cx="3240360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МСФО 16</a:t>
            </a:r>
            <a:endParaRPr lang="uk-UA" sz="3200" dirty="0"/>
          </a:p>
        </p:txBody>
      </p:sp>
      <p:sp>
        <p:nvSpPr>
          <p:cNvPr id="7" name="Улыбающееся лицо 6"/>
          <p:cNvSpPr/>
          <p:nvPr/>
        </p:nvSpPr>
        <p:spPr>
          <a:xfrm>
            <a:off x="6660232" y="544096"/>
            <a:ext cx="2125920" cy="172819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/>
              <a:t>Арендо-датель</a:t>
            </a:r>
            <a:endParaRPr lang="uk-UA" sz="2400" b="1" dirty="0"/>
          </a:p>
        </p:txBody>
      </p:sp>
      <p:sp>
        <p:nvSpPr>
          <p:cNvPr id="8" name="Улыбающееся лицо 7"/>
          <p:cNvSpPr/>
          <p:nvPr/>
        </p:nvSpPr>
        <p:spPr>
          <a:xfrm>
            <a:off x="683568" y="590332"/>
            <a:ext cx="2125920" cy="172819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Арен-</a:t>
            </a:r>
            <a:r>
              <a:rPr lang="ru-RU" sz="2400" b="1" dirty="0" err="1" smtClean="0"/>
              <a:t>датор</a:t>
            </a:r>
            <a:endParaRPr lang="uk-UA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148064" y="2310140"/>
            <a:ext cx="3456384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B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Финансовая аренда</a:t>
            </a:r>
            <a:endParaRPr lang="uk-UA" sz="2400" b="1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8955653"/>
              </p:ext>
            </p:extLst>
          </p:nvPr>
        </p:nvGraphicFramePr>
        <p:xfrm>
          <a:off x="6251728" y="3040948"/>
          <a:ext cx="2304256" cy="114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152128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А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П</a:t>
                      </a:r>
                    </a:p>
                    <a:p>
                      <a:pPr algn="ctr"/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ДЗ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004048" y="4437112"/>
            <a:ext cx="3602672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B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Операционная аренда</a:t>
            </a:r>
            <a:endParaRPr lang="uk-UA" sz="2400" b="1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23689772"/>
              </p:ext>
            </p:extLst>
          </p:nvPr>
        </p:nvGraphicFramePr>
        <p:xfrm>
          <a:off x="6254000" y="5373216"/>
          <a:ext cx="2304256" cy="114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152128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А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П</a:t>
                      </a:r>
                    </a:p>
                    <a:p>
                      <a:pPr algn="ctr"/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ОС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81904416"/>
              </p:ext>
            </p:extLst>
          </p:nvPr>
        </p:nvGraphicFramePr>
        <p:xfrm>
          <a:off x="1002864" y="3356992"/>
          <a:ext cx="2304256" cy="114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152128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А</a:t>
                      </a:r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П</a:t>
                      </a:r>
                    </a:p>
                    <a:p>
                      <a:pPr algn="ctr"/>
                      <a:endParaRPr lang="uk-UA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ПрПо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ОА</a:t>
                      </a:r>
                      <a:endParaRPr lang="uk-UA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Овал 14"/>
          <p:cNvSpPr/>
          <p:nvPr/>
        </p:nvSpPr>
        <p:spPr>
          <a:xfrm>
            <a:off x="683568" y="3284984"/>
            <a:ext cx="3168352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Овал 15"/>
          <p:cNvSpPr/>
          <p:nvPr/>
        </p:nvSpPr>
        <p:spPr>
          <a:xfrm>
            <a:off x="5508104" y="2924944"/>
            <a:ext cx="3168352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114</a:t>
            </a:fld>
            <a:endParaRPr lang="uk-UA" dirty="0"/>
          </a:p>
        </p:txBody>
      </p:sp>
      <p:sp>
        <p:nvSpPr>
          <p:cNvPr id="3" name="TextBox 2"/>
          <p:cNvSpPr txBox="1"/>
          <p:nvPr/>
        </p:nvSpPr>
        <p:spPr>
          <a:xfrm>
            <a:off x="1971328" y="356836"/>
            <a:ext cx="5472608" cy="46166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Обязательство по аренде</a:t>
            </a:r>
            <a:endParaRPr lang="uk-UA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914146" y="941914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первоначальная оценка</a:t>
            </a:r>
            <a:endParaRPr lang="uk-UA" sz="2000" i="1" dirty="0"/>
          </a:p>
        </p:txBody>
      </p:sp>
      <p:sp>
        <p:nvSpPr>
          <p:cNvPr id="12" name="Rounded Rectangle 13"/>
          <p:cNvSpPr/>
          <p:nvPr/>
        </p:nvSpPr>
        <p:spPr>
          <a:xfrm>
            <a:off x="1251248" y="1916706"/>
            <a:ext cx="6921151" cy="133525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приведенная стоимость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арендных платежей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3"/>
          <p:cNvSpPr/>
          <p:nvPr/>
        </p:nvSpPr>
        <p:spPr>
          <a:xfrm>
            <a:off x="1403648" y="3933056"/>
            <a:ext cx="6921151" cy="133525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приведенная стоимость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ожидаемых выплат в конце срока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99992" y="3356992"/>
            <a:ext cx="64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+</a:t>
            </a:r>
            <a:endParaRPr lang="uk-UA" sz="36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72200" y="1124744"/>
            <a:ext cx="2448272" cy="7238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МСФО 16</a:t>
            </a:r>
            <a:endParaRPr lang="uk-UA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869641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115</a:t>
            </a:fld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1971328" y="356836"/>
            <a:ext cx="5472608" cy="46166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Арендные платежи</a:t>
            </a:r>
            <a:endParaRPr lang="uk-UA" sz="2400" b="1" dirty="0"/>
          </a:p>
        </p:txBody>
      </p:sp>
      <p:sp>
        <p:nvSpPr>
          <p:cNvPr id="6" name="Rounded Rectangle 13"/>
          <p:cNvSpPr/>
          <p:nvPr/>
        </p:nvSpPr>
        <p:spPr>
          <a:xfrm>
            <a:off x="951058" y="929294"/>
            <a:ext cx="4320479" cy="51357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фиксированные платежи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13"/>
          <p:cNvSpPr/>
          <p:nvPr/>
        </p:nvSpPr>
        <p:spPr>
          <a:xfrm>
            <a:off x="6397724" y="1082038"/>
            <a:ext cx="2092424" cy="51357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стимулы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28201" y="923328"/>
            <a:ext cx="766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-</a:t>
            </a:r>
            <a:endParaRPr lang="uk-UA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538787" y="1455213"/>
            <a:ext cx="766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+</a:t>
            </a:r>
            <a:endParaRPr lang="uk-UA" sz="4800" dirty="0"/>
          </a:p>
        </p:txBody>
      </p:sp>
      <p:sp>
        <p:nvSpPr>
          <p:cNvPr id="10" name="Rounded Rectangle 13"/>
          <p:cNvSpPr/>
          <p:nvPr/>
        </p:nvSpPr>
        <p:spPr>
          <a:xfrm>
            <a:off x="937702" y="2420888"/>
            <a:ext cx="7571124" cy="79208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переменные </a:t>
            </a:r>
            <a:r>
              <a:rPr lang="ru-RU" sz="2400" b="1" dirty="0" smtClean="0">
                <a:solidFill>
                  <a:schemeClr val="tx1"/>
                </a:solidFill>
              </a:rPr>
              <a:t>платежи</a:t>
            </a:r>
            <a:r>
              <a:rPr lang="ru-RU" sz="2400" b="1" dirty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chemeClr val="tx1"/>
                </a:solidFill>
              </a:rPr>
              <a:t>зависящие </a:t>
            </a:r>
            <a:r>
              <a:rPr lang="ru-RU" sz="2400" b="1" dirty="0">
                <a:solidFill>
                  <a:schemeClr val="tx1"/>
                </a:solidFill>
              </a:rPr>
              <a:t>от индекса или ставки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3"/>
          <p:cNvSpPr/>
          <p:nvPr/>
        </p:nvSpPr>
        <p:spPr>
          <a:xfrm>
            <a:off x="883216" y="3395816"/>
            <a:ext cx="7571124" cy="79208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выплаты по </a:t>
            </a:r>
            <a:r>
              <a:rPr lang="ru-RU" sz="2400" b="1" smtClean="0">
                <a:solidFill>
                  <a:schemeClr val="tx1"/>
                </a:solidFill>
              </a:rPr>
              <a:t>гарантиям остаточной </a:t>
            </a:r>
            <a:r>
              <a:rPr lang="ru-RU" sz="2400" b="1" dirty="0">
                <a:solidFill>
                  <a:schemeClr val="tx1"/>
                </a:solidFill>
              </a:rPr>
              <a:t>стоимости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9933" y="2552101"/>
            <a:ext cx="766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+</a:t>
            </a:r>
            <a:endParaRPr lang="uk-UA" sz="4800" dirty="0"/>
          </a:p>
        </p:txBody>
      </p:sp>
      <p:sp>
        <p:nvSpPr>
          <p:cNvPr id="13" name="Rounded Rectangle 13"/>
          <p:cNvSpPr/>
          <p:nvPr/>
        </p:nvSpPr>
        <p:spPr>
          <a:xfrm>
            <a:off x="883215" y="4475936"/>
            <a:ext cx="7571124" cy="79208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цена исполнения опциона на </a:t>
            </a:r>
            <a:r>
              <a:rPr lang="ru-RU" sz="2400" b="1" dirty="0" smtClean="0">
                <a:solidFill>
                  <a:schemeClr val="tx1"/>
                </a:solidFill>
              </a:rPr>
              <a:t>покупку*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5506" y="4012633"/>
            <a:ext cx="766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+</a:t>
            </a:r>
            <a:endParaRPr lang="uk-UA" sz="4800" dirty="0"/>
          </a:p>
        </p:txBody>
      </p:sp>
      <p:sp>
        <p:nvSpPr>
          <p:cNvPr id="15" name="Rounded Rectangle 13"/>
          <p:cNvSpPr/>
          <p:nvPr/>
        </p:nvSpPr>
        <p:spPr>
          <a:xfrm>
            <a:off x="937702" y="5661248"/>
            <a:ext cx="7571124" cy="79208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uk-UA" sz="2400" b="1" dirty="0" err="1" smtClean="0">
                <a:solidFill>
                  <a:schemeClr val="tx1"/>
                </a:solidFill>
              </a:rPr>
              <a:t>штрафы</a:t>
            </a:r>
            <a:r>
              <a:rPr lang="uk-UA" sz="2400" b="1" dirty="0" smtClean="0">
                <a:solidFill>
                  <a:schemeClr val="tx1"/>
                </a:solidFill>
              </a:rPr>
              <a:t> </a:t>
            </a:r>
            <a:r>
              <a:rPr lang="uk-UA" sz="2400" b="1" dirty="0">
                <a:solidFill>
                  <a:schemeClr val="tx1"/>
                </a:solidFill>
              </a:rPr>
              <a:t>за </a:t>
            </a:r>
            <a:r>
              <a:rPr lang="uk-UA" sz="2400" b="1" dirty="0" err="1">
                <a:solidFill>
                  <a:schemeClr val="tx1"/>
                </a:solidFill>
              </a:rPr>
              <a:t>расторжение</a:t>
            </a:r>
            <a:r>
              <a:rPr lang="uk-UA" sz="2400" b="1" dirty="0">
                <a:solidFill>
                  <a:schemeClr val="tx1"/>
                </a:solidFill>
              </a:rPr>
              <a:t> </a:t>
            </a:r>
            <a:r>
              <a:rPr lang="uk-UA" sz="2400" b="1" dirty="0" err="1">
                <a:solidFill>
                  <a:schemeClr val="tx1"/>
                </a:solidFill>
              </a:rPr>
              <a:t>договора</a:t>
            </a:r>
            <a:r>
              <a:rPr lang="ru-RU" sz="2400" b="1" dirty="0" smtClean="0">
                <a:solidFill>
                  <a:schemeClr val="tx1"/>
                </a:solidFill>
              </a:rPr>
              <a:t>*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2774" y="4899770"/>
            <a:ext cx="766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+</a:t>
            </a:r>
            <a:endParaRPr lang="uk-UA" sz="4800" dirty="0"/>
          </a:p>
        </p:txBody>
      </p:sp>
      <p:sp>
        <p:nvSpPr>
          <p:cNvPr id="17" name="Rounded Rectangle 13"/>
          <p:cNvSpPr/>
          <p:nvPr/>
        </p:nvSpPr>
        <p:spPr>
          <a:xfrm>
            <a:off x="965344" y="1613922"/>
            <a:ext cx="4320479" cy="676840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по существу фиксированные </a:t>
            </a:r>
            <a:r>
              <a:rPr lang="ru-RU" sz="2400" b="1" dirty="0">
                <a:solidFill>
                  <a:schemeClr val="tx1"/>
                </a:solidFill>
              </a:rPr>
              <a:t>платежи 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8691789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116</a:t>
            </a:fld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1979712" y="188640"/>
            <a:ext cx="5472608" cy="46166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арендные платежи НЕ включают</a:t>
            </a:r>
            <a:endParaRPr lang="uk-UA" sz="24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755576" y="764704"/>
            <a:ext cx="7776864" cy="936104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условную ренту (дополнительные платежи при достижении определенного объема продаж)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3"/>
          <p:cNvSpPr/>
          <p:nvPr/>
        </p:nvSpPr>
        <p:spPr>
          <a:xfrm>
            <a:off x="755576" y="1844824"/>
            <a:ext cx="7571124" cy="79208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расходы на обслуживание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3"/>
          <p:cNvSpPr/>
          <p:nvPr/>
        </p:nvSpPr>
        <p:spPr>
          <a:xfrm>
            <a:off x="755576" y="2780928"/>
            <a:ext cx="7571124" cy="79208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налоги, уплачиваемые или компенсируемые арендодателем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3"/>
          <p:cNvSpPr/>
          <p:nvPr/>
        </p:nvSpPr>
        <p:spPr>
          <a:xfrm>
            <a:off x="827584" y="3717032"/>
            <a:ext cx="7571124" cy="79208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переменные </a:t>
            </a:r>
            <a:r>
              <a:rPr lang="ru-RU" sz="2400" b="1" dirty="0" smtClean="0">
                <a:solidFill>
                  <a:schemeClr val="tx1"/>
                </a:solidFill>
              </a:rPr>
              <a:t>платежи</a:t>
            </a:r>
            <a:r>
              <a:rPr lang="ru-RU" sz="2400" b="1" dirty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chemeClr val="tx1"/>
                </a:solidFill>
              </a:rPr>
              <a:t>зависящие </a:t>
            </a:r>
            <a:r>
              <a:rPr lang="ru-RU" sz="2400" b="1" dirty="0">
                <a:solidFill>
                  <a:schemeClr val="tx1"/>
                </a:solidFill>
              </a:rPr>
              <a:t>от </a:t>
            </a:r>
            <a:r>
              <a:rPr lang="ru-RU" sz="2400" b="1" dirty="0" smtClean="0">
                <a:solidFill>
                  <a:schemeClr val="tx1"/>
                </a:solidFill>
              </a:rPr>
              <a:t>выручки или использования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3"/>
          <p:cNvSpPr/>
          <p:nvPr/>
        </p:nvSpPr>
        <p:spPr>
          <a:xfrm>
            <a:off x="899592" y="4653136"/>
            <a:ext cx="7571124" cy="79208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гарантии, выданные арендатором по долгам арендодателя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3"/>
          <p:cNvSpPr/>
          <p:nvPr/>
        </p:nvSpPr>
        <p:spPr>
          <a:xfrm>
            <a:off x="899592" y="5589240"/>
            <a:ext cx="7571124" cy="79208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платежи, отнесенные к неарендным компонентам 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869178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117</a:t>
            </a:fld>
            <a:endParaRPr lang="uk-UA" dirty="0"/>
          </a:p>
        </p:txBody>
      </p:sp>
      <p:sp>
        <p:nvSpPr>
          <p:cNvPr id="3" name="TextBox 2"/>
          <p:cNvSpPr txBox="1"/>
          <p:nvPr/>
        </p:nvSpPr>
        <p:spPr>
          <a:xfrm>
            <a:off x="1971328" y="356836"/>
            <a:ext cx="5472608" cy="46166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Обязательство по аренде</a:t>
            </a:r>
            <a:endParaRPr lang="uk-UA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914146" y="941914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первоначальная оценка</a:t>
            </a:r>
            <a:endParaRPr lang="uk-UA" sz="2000" i="1" dirty="0"/>
          </a:p>
        </p:txBody>
      </p:sp>
      <p:sp>
        <p:nvSpPr>
          <p:cNvPr id="12" name="Rounded Rectangle 13"/>
          <p:cNvSpPr/>
          <p:nvPr/>
        </p:nvSpPr>
        <p:spPr>
          <a:xfrm>
            <a:off x="1251248" y="1916706"/>
            <a:ext cx="6921151" cy="1335258"/>
          </a:xfrm>
          <a:prstGeom prst="roundRect">
            <a:avLst/>
          </a:prstGeom>
          <a:solidFill>
            <a:schemeClr val="bg1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приведенная стоимость </a:t>
            </a:r>
            <a:r>
              <a:rPr lang="ru-RU" sz="2400" b="1" dirty="0">
                <a:solidFill>
                  <a:schemeClr val="tx1"/>
                </a:solidFill>
              </a:rPr>
              <a:t>арендных платежей, дисконтированных с </a:t>
            </a:r>
            <a:r>
              <a:rPr lang="ru-RU" sz="2400" b="1" dirty="0" smtClean="0">
                <a:solidFill>
                  <a:schemeClr val="tx1"/>
                </a:solidFill>
              </a:rPr>
              <a:t>применением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3"/>
          <p:cNvSpPr/>
          <p:nvPr/>
        </p:nvSpPr>
        <p:spPr>
          <a:xfrm>
            <a:off x="556477" y="3926584"/>
            <a:ext cx="3456383" cy="930826"/>
          </a:xfrm>
          <a:prstGeom prst="roundRect">
            <a:avLst/>
          </a:prstGeom>
          <a:solidFill>
            <a:schemeClr val="bg1">
              <a:lumMod val="95000"/>
              <a:alpha val="17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ставки, заложенной  в договоре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3"/>
          <p:cNvSpPr/>
          <p:nvPr/>
        </p:nvSpPr>
        <p:spPr>
          <a:xfrm>
            <a:off x="5292080" y="3891954"/>
            <a:ext cx="3456383" cy="930826"/>
          </a:xfrm>
          <a:prstGeom prst="roundRect">
            <a:avLst/>
          </a:prstGeom>
          <a:solidFill>
            <a:schemeClr val="bg1">
              <a:lumMod val="95000"/>
              <a:alpha val="17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ставки </a:t>
            </a:r>
            <a:r>
              <a:rPr lang="ru-RU" sz="2400" b="1" dirty="0">
                <a:solidFill>
                  <a:schemeClr val="tx1"/>
                </a:solidFill>
              </a:rPr>
              <a:t>привлечения </a:t>
            </a:r>
            <a:r>
              <a:rPr lang="ru-RU" sz="2400" b="1" dirty="0" smtClean="0">
                <a:solidFill>
                  <a:schemeClr val="tx1"/>
                </a:solidFill>
              </a:rPr>
              <a:t>заемных </a:t>
            </a:r>
            <a:r>
              <a:rPr lang="ru-RU" sz="2400" b="1" dirty="0">
                <a:solidFill>
                  <a:schemeClr val="tx1"/>
                </a:solidFill>
              </a:rPr>
              <a:t>средств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1971328" y="3251964"/>
            <a:ext cx="1664568" cy="6399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652120" y="3251964"/>
            <a:ext cx="1584176" cy="6399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292080" y="5013176"/>
            <a:ext cx="3528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dirty="0" smtClean="0"/>
              <a:t> Кредитный риск арендатора</a:t>
            </a:r>
          </a:p>
          <a:p>
            <a:pPr>
              <a:buFontTx/>
              <a:buChar char="-"/>
            </a:pPr>
            <a:r>
              <a:rPr lang="ru-RU" dirty="0" smtClean="0"/>
              <a:t> Срок</a:t>
            </a:r>
          </a:p>
          <a:p>
            <a:pPr>
              <a:buFontTx/>
              <a:buChar char="-"/>
            </a:pPr>
            <a:r>
              <a:rPr lang="ru-RU" dirty="0" smtClean="0"/>
              <a:t> Сумма</a:t>
            </a:r>
          </a:p>
          <a:p>
            <a:pPr>
              <a:buFontTx/>
              <a:buChar char="-"/>
            </a:pPr>
            <a:r>
              <a:rPr lang="ru-RU" dirty="0" smtClean="0"/>
              <a:t> Валюта</a:t>
            </a:r>
          </a:p>
          <a:p>
            <a:pPr>
              <a:buFontTx/>
              <a:buChar char="-"/>
            </a:pPr>
            <a:r>
              <a:rPr lang="ru-RU" dirty="0" smtClean="0"/>
              <a:t> Залог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83568" y="508518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если очевидна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0414996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ставка, заложенная  </a:t>
            </a:r>
            <a:r>
              <a:rPr lang="ru-RU" b="1" dirty="0">
                <a:solidFill>
                  <a:schemeClr val="tx1"/>
                </a:solidFill>
              </a:rPr>
              <a:t>в </a:t>
            </a:r>
            <a:r>
              <a:rPr lang="ru-RU" b="1" dirty="0" smtClean="0">
                <a:solidFill>
                  <a:schemeClr val="tx1"/>
                </a:solidFill>
              </a:rPr>
              <a:t>договоре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118</a:t>
            </a:fld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2627784" y="2204864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Fva</a:t>
            </a:r>
            <a:r>
              <a:rPr lang="ru-RU" sz="3600" dirty="0" smtClean="0"/>
              <a:t>+ </a:t>
            </a:r>
            <a:r>
              <a:rPr lang="en-US" sz="3600" dirty="0" smtClean="0"/>
              <a:t>IC =</a:t>
            </a:r>
            <a:r>
              <a:rPr lang="en-US" sz="4800" baseline="-25000" dirty="0" smtClean="0"/>
              <a:t>∑</a:t>
            </a:r>
            <a:r>
              <a:rPr lang="en-US" sz="3600" dirty="0" smtClean="0"/>
              <a:t> </a:t>
            </a:r>
            <a:r>
              <a:rPr lang="en-US" sz="3600" dirty="0" err="1" smtClean="0"/>
              <a:t>LPi</a:t>
            </a:r>
            <a:r>
              <a:rPr lang="en-US" sz="3600" dirty="0" smtClean="0"/>
              <a:t> +</a:t>
            </a:r>
            <a:r>
              <a:rPr lang="en-US" sz="3600" dirty="0" err="1" smtClean="0"/>
              <a:t>RVa</a:t>
            </a:r>
            <a:endParaRPr lang="en-US" sz="3600" dirty="0" smtClean="0"/>
          </a:p>
          <a:p>
            <a:r>
              <a:rPr lang="en-US" sz="3600" dirty="0" smtClean="0"/>
              <a:t> 	             (1+d)</a:t>
            </a:r>
            <a:r>
              <a:rPr lang="en-US" sz="3600" baseline="30000" dirty="0" smtClean="0"/>
              <a:t>i</a:t>
            </a:r>
            <a:endParaRPr lang="uk-UA" sz="3600" baseline="300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108227" y="2862559"/>
            <a:ext cx="17680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3568" y="3645024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Fva</a:t>
            </a:r>
            <a:r>
              <a:rPr lang="en-US" sz="2400" b="1" dirty="0" smtClean="0"/>
              <a:t> – </a:t>
            </a:r>
            <a:r>
              <a:rPr lang="ru-RU" sz="2400" b="1" dirty="0" smtClean="0"/>
              <a:t>справедливая стоимость актива</a:t>
            </a:r>
          </a:p>
          <a:p>
            <a:endParaRPr lang="ru-RU" sz="2400" b="1" dirty="0" smtClean="0"/>
          </a:p>
          <a:p>
            <a:r>
              <a:rPr lang="en-US" sz="2400" b="1" dirty="0" smtClean="0"/>
              <a:t>IC –</a:t>
            </a:r>
            <a:r>
              <a:rPr lang="ru-RU" sz="2400" b="1" dirty="0" smtClean="0"/>
              <a:t> </a:t>
            </a:r>
            <a:r>
              <a:rPr lang="uk-UA" sz="2400" b="1" dirty="0" err="1"/>
              <a:t>п</a:t>
            </a:r>
            <a:r>
              <a:rPr lang="uk-UA" sz="2400" b="1" dirty="0" err="1" smtClean="0"/>
              <a:t>ервоначальные</a:t>
            </a:r>
            <a:r>
              <a:rPr lang="uk-UA" sz="2400" b="1" dirty="0" smtClean="0"/>
              <a:t> </a:t>
            </a:r>
            <a:r>
              <a:rPr lang="uk-UA" sz="2400" b="1" dirty="0" err="1"/>
              <a:t>прямые</a:t>
            </a:r>
            <a:r>
              <a:rPr lang="uk-UA" sz="2400" b="1" dirty="0"/>
              <a:t> </a:t>
            </a:r>
            <a:r>
              <a:rPr lang="uk-UA" sz="2400" b="1" dirty="0" err="1"/>
              <a:t>затраты</a:t>
            </a:r>
            <a:r>
              <a:rPr lang="uk-UA" sz="2400" b="1" dirty="0"/>
              <a:t> </a:t>
            </a:r>
            <a:endParaRPr lang="uk-UA" sz="2400" b="1" dirty="0" smtClean="0"/>
          </a:p>
          <a:p>
            <a:endParaRPr lang="en-US" sz="2400" b="1" dirty="0" smtClean="0"/>
          </a:p>
          <a:p>
            <a:r>
              <a:rPr lang="en-US" sz="2400" b="1" dirty="0" smtClean="0"/>
              <a:t>LP </a:t>
            </a:r>
            <a:r>
              <a:rPr lang="en-US" sz="2400" b="1" dirty="0"/>
              <a:t>–</a:t>
            </a:r>
            <a:r>
              <a:rPr lang="en-US" sz="2400" b="1" dirty="0" smtClean="0"/>
              <a:t> </a:t>
            </a:r>
            <a:r>
              <a:rPr lang="uk-UA" sz="2400" b="1" dirty="0" err="1"/>
              <a:t>а</a:t>
            </a:r>
            <a:r>
              <a:rPr lang="uk-UA" sz="2400" b="1" dirty="0" err="1" smtClean="0"/>
              <a:t>рендные</a:t>
            </a:r>
            <a:r>
              <a:rPr lang="uk-UA" sz="2400" b="1" dirty="0" smtClean="0"/>
              <a:t> </a:t>
            </a:r>
            <a:r>
              <a:rPr lang="uk-UA" sz="2400" b="1" dirty="0" err="1"/>
              <a:t>платежи</a:t>
            </a:r>
            <a:r>
              <a:rPr lang="uk-UA" sz="2400" b="1" dirty="0"/>
              <a:t> </a:t>
            </a:r>
            <a:endParaRPr lang="uk-UA" sz="2400" b="1" dirty="0" smtClean="0"/>
          </a:p>
          <a:p>
            <a:endParaRPr lang="en-US" sz="2400" b="1" dirty="0" smtClean="0"/>
          </a:p>
          <a:p>
            <a:r>
              <a:rPr lang="en-US" sz="2400" b="1" dirty="0" err="1" smtClean="0"/>
              <a:t>Rva</a:t>
            </a:r>
            <a:r>
              <a:rPr lang="en-US" sz="2400" b="1" dirty="0" smtClean="0"/>
              <a:t> – </a:t>
            </a:r>
            <a:r>
              <a:rPr lang="ru-RU" sz="2400" b="1" dirty="0" smtClean="0"/>
              <a:t>н</a:t>
            </a:r>
            <a:r>
              <a:rPr lang="uk-UA" sz="2400" b="1" dirty="0" err="1" smtClean="0"/>
              <a:t>егарантированная</a:t>
            </a:r>
            <a:r>
              <a:rPr lang="uk-UA" sz="2400" b="1" dirty="0" smtClean="0"/>
              <a:t> </a:t>
            </a:r>
            <a:r>
              <a:rPr lang="uk-UA" sz="2400" b="1" dirty="0" err="1"/>
              <a:t>остаточная</a:t>
            </a:r>
            <a:r>
              <a:rPr lang="uk-UA" sz="2400" b="1" dirty="0"/>
              <a:t> </a:t>
            </a:r>
            <a:r>
              <a:rPr lang="ru-RU" sz="2400" b="1" dirty="0" smtClean="0"/>
              <a:t>стоимость</a:t>
            </a:r>
            <a:endParaRPr lang="uk-UA" sz="2400" b="1" dirty="0"/>
          </a:p>
        </p:txBody>
      </p:sp>
    </p:spTree>
    <p:extLst>
      <p:ext uri="{BB962C8B-B14F-4D97-AF65-F5344CB8AC3E}">
        <p14:creationId xmlns="" xmlns:p14="http://schemas.microsoft.com/office/powerpoint/2010/main" val="21027332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Обесценение активов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119</a:t>
            </a:fld>
            <a:endParaRPr lang="uk-UA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4213" y="1976289"/>
            <a:ext cx="7848600" cy="1196975"/>
          </a:xfrm>
          <a:prstGeom prst="rect">
            <a:avLst/>
          </a:prstGeom>
          <a:solidFill>
            <a:srgbClr val="FFFF99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2400" dirty="0">
                <a:latin typeface="Arial Black" pitchFamily="34" charset="0"/>
              </a:rPr>
              <a:t>На </a:t>
            </a:r>
            <a:r>
              <a:rPr kumimoji="1" lang="ru-RU" sz="2400" u="sng" dirty="0">
                <a:latin typeface="Arial Black" pitchFamily="34" charset="0"/>
              </a:rPr>
              <a:t>каждую отчетную дату</a:t>
            </a:r>
            <a:r>
              <a:rPr kumimoji="1" lang="ru-RU" sz="2400" dirty="0">
                <a:latin typeface="Arial Black" pitchFamily="34" charset="0"/>
              </a:rPr>
              <a:t> </a:t>
            </a:r>
            <a:r>
              <a:rPr kumimoji="1" lang="ru-RU" sz="2400" dirty="0" smtClean="0">
                <a:latin typeface="Arial Black" pitchFamily="34" charset="0"/>
              </a:rPr>
              <a:t>следует </a:t>
            </a:r>
            <a:r>
              <a:rPr kumimoji="1" lang="ru-RU" sz="2400" dirty="0">
                <a:latin typeface="Arial Black" pitchFamily="34" charset="0"/>
              </a:rPr>
              <a:t>проверять наличие </a:t>
            </a:r>
            <a:r>
              <a:rPr kumimoji="1" lang="ru-RU" sz="2400" u="sng" dirty="0">
                <a:latin typeface="Arial Black" pitchFamily="34" charset="0"/>
              </a:rPr>
              <a:t>признаков уменьшения полезности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19475" y="3343126"/>
            <a:ext cx="2520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3200"/>
              <a:t>для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55650" y="4424214"/>
            <a:ext cx="3240088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3200">
                <a:latin typeface="Arial Black" pitchFamily="34" charset="0"/>
              </a:rPr>
              <a:t>активов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80063" y="4424214"/>
            <a:ext cx="3095625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3200">
                <a:latin typeface="Arial Black" pitchFamily="34" charset="0"/>
              </a:rPr>
              <a:t>ЕГДС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635375" y="4424214"/>
            <a:ext cx="2520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3200"/>
              <a:t>или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 rot="3549511">
            <a:off x="3059907" y="3702695"/>
            <a:ext cx="287337" cy="720725"/>
          </a:xfrm>
          <a:prstGeom prst="downArrow">
            <a:avLst>
              <a:gd name="adj1" fmla="val 50000"/>
              <a:gd name="adj2" fmla="val 627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 rot="18050489" flipH="1">
            <a:off x="5868194" y="3702695"/>
            <a:ext cx="287337" cy="720725"/>
          </a:xfrm>
          <a:prstGeom prst="downArrow">
            <a:avLst>
              <a:gd name="adj1" fmla="val 50000"/>
              <a:gd name="adj2" fmla="val 627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755576" y="1268760"/>
            <a:ext cx="6768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2000" dirty="0" smtClean="0">
                <a:latin typeface="+mj-lt"/>
              </a:rPr>
              <a:t>МСБУ 36 «Уменьшение полезности»</a:t>
            </a:r>
            <a:endParaRPr kumimoji="1" lang="ru-RU" sz="20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908720"/>
          </a:xfrm>
        </p:spPr>
        <p:txBody>
          <a:bodyPr/>
          <a:lstStyle/>
          <a:p>
            <a:pPr marL="457200" indent="-457200"/>
            <a:r>
              <a:rPr lang="ru-RU" sz="3000" dirty="0" smtClean="0"/>
              <a:t>Нормативные документы, содержащие формулы и инструкции по применению метода дисконтирования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12</a:t>
            </a:fld>
            <a:endParaRPr lang="uk-U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5536" y="220486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ru-RU" sz="2400" dirty="0" smtClean="0"/>
              <a:t>«</a:t>
            </a:r>
            <a:r>
              <a:rPr lang="ru-RU" sz="2400" dirty="0" err="1" smtClean="0"/>
              <a:t>Методичн</a:t>
            </a:r>
            <a:r>
              <a:rPr lang="uk-UA" sz="2400" dirty="0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рекомендації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щодо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розрахунку</a:t>
            </a:r>
            <a:r>
              <a:rPr lang="ru-RU" sz="2400" dirty="0" smtClean="0"/>
              <a:t> </a:t>
            </a:r>
            <a:r>
              <a:rPr lang="ru-RU" sz="2400" dirty="0" err="1" smtClean="0"/>
              <a:t>ефективної</a:t>
            </a:r>
            <a:r>
              <a:rPr lang="ru-RU" sz="2400" dirty="0" smtClean="0"/>
              <a:t> ставки </a:t>
            </a:r>
            <a:r>
              <a:rPr lang="ru-RU" sz="2400" dirty="0" err="1" smtClean="0"/>
              <a:t>відсотка</a:t>
            </a:r>
            <a:r>
              <a:rPr lang="ru-RU" sz="2400" dirty="0" smtClean="0"/>
              <a:t> за </a:t>
            </a:r>
            <a:r>
              <a:rPr lang="ru-RU" sz="2400" dirty="0" err="1" smtClean="0"/>
              <a:t>фінансовими</a:t>
            </a:r>
            <a:r>
              <a:rPr lang="ru-RU" sz="2400" dirty="0" smtClean="0"/>
              <a:t> </a:t>
            </a:r>
            <a:r>
              <a:rPr lang="ru-RU" sz="2400" dirty="0" err="1" smtClean="0"/>
              <a:t>інструментами</a:t>
            </a:r>
            <a:r>
              <a:rPr lang="ru-RU" sz="2400" dirty="0" smtClean="0"/>
              <a:t> в банках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» (Постанова </a:t>
            </a:r>
            <a:r>
              <a:rPr lang="ru-RU" sz="2400" dirty="0" err="1" smtClean="0"/>
              <a:t>Правління</a:t>
            </a:r>
            <a:r>
              <a:rPr lang="ru-RU" sz="2400" dirty="0" smtClean="0"/>
              <a:t> НБУ № 171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01.06.2011)</a:t>
            </a:r>
            <a:endParaRPr lang="ru-RU" sz="2100" dirty="0" smtClean="0">
              <a:solidFill>
                <a:srgbClr val="002060"/>
              </a:solidFill>
              <a:latin typeface="+mj-lt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ru-RU" sz="2100" dirty="0" smtClean="0">
              <a:solidFill>
                <a:srgbClr val="002060"/>
              </a:solidFill>
              <a:latin typeface="+mj-lt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ru-RU" sz="2100" dirty="0" smtClean="0">
              <a:solidFill>
                <a:srgbClr val="002060"/>
              </a:solidFill>
              <a:latin typeface="+mj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ru-RU" sz="2100" dirty="0" smtClean="0">
                <a:solidFill>
                  <a:srgbClr val="002060"/>
                </a:solidFill>
                <a:latin typeface="+mj-lt"/>
              </a:rPr>
              <a:t>Для расчета процентной ставки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endParaRPr lang="ru-RU" sz="2100" dirty="0" smtClean="0">
              <a:solidFill>
                <a:srgbClr val="002060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ВСД (</a:t>
            </a:r>
            <a:r>
              <a:rPr lang="en-US" sz="2100" dirty="0" smtClean="0"/>
              <a:t>IRR) </a:t>
            </a:r>
            <a:r>
              <a:rPr lang="ru-RU" sz="2100" dirty="0" smtClean="0"/>
              <a:t>– для расчета за равные временные интервалы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1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ЧИСТВНДОХ (Х</a:t>
            </a:r>
            <a:r>
              <a:rPr lang="en-US" sz="2100" dirty="0" smtClean="0"/>
              <a:t>IRR) </a:t>
            </a:r>
            <a:r>
              <a:rPr lang="ru-RU" sz="2100" dirty="0" smtClean="0"/>
              <a:t>– для расчета за разные временные интервалы.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*Для использования функций ЧИСТВНДОХ (Х</a:t>
            </a: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IRR) </a:t>
            </a:r>
            <a:r>
              <a:rPr kumimoji="0" lang="ru-RU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 ЧИСТНЗ </a:t>
            </a: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(XNPV)</a:t>
            </a:r>
            <a:r>
              <a:rPr kumimoji="0" lang="ru-RU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в </a:t>
            </a: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Microsoft Excel </a:t>
            </a:r>
            <a:r>
              <a:rPr kumimoji="0" lang="ru-RU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в меню «Надстройки» должен быть включен «Пакет анализа»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120</a:t>
            </a:fld>
            <a:endParaRPr lang="uk-UA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981075"/>
            <a:ext cx="7772400" cy="7191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smtClean="0">
                <a:latin typeface="Arial Black" pitchFamily="34" charset="0"/>
              </a:rPr>
              <a:t>Порядок определения уменьшения полезности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042988" y="1700213"/>
            <a:ext cx="741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3200">
                <a:latin typeface="Times New Roman" pitchFamily="18" charset="0"/>
              </a:rPr>
              <a:t>определяется 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95513" y="2349500"/>
            <a:ext cx="5256212" cy="5889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3200" b="1" dirty="0">
                <a:latin typeface="Arial Black" pitchFamily="34" charset="0"/>
              </a:rPr>
              <a:t>Возмещаемая сумма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258888" y="3284538"/>
            <a:ext cx="741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3200">
                <a:latin typeface="Times New Roman" pitchFamily="18" charset="0"/>
              </a:rPr>
              <a:t>наибольшая из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971550" y="4292600"/>
            <a:ext cx="3240088" cy="1562100"/>
          </a:xfrm>
          <a:prstGeom prst="rect">
            <a:avLst/>
          </a:prstGeom>
          <a:solidFill>
            <a:srgbClr val="FFFF99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2400">
                <a:latin typeface="Arial Black" pitchFamily="34" charset="0"/>
              </a:rPr>
              <a:t>Справедливой стоимости за вычетом затрат на продажу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64163" y="4292600"/>
            <a:ext cx="3240087" cy="1630363"/>
          </a:xfrm>
          <a:prstGeom prst="rect">
            <a:avLst/>
          </a:prstGeom>
          <a:solidFill>
            <a:srgbClr val="FFFF99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sz="2400">
                <a:latin typeface="Arial Black" pitchFamily="34" charset="0"/>
              </a:rPr>
              <a:t>Ценности использования</a:t>
            </a:r>
          </a:p>
          <a:p>
            <a:pPr algn="ctr">
              <a:spcBef>
                <a:spcPct val="50000"/>
              </a:spcBef>
            </a:pPr>
            <a:endParaRPr kumimoji="1" lang="ru-RU" sz="900"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endParaRPr kumimoji="1" lang="ru-RU" sz="900"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endParaRPr kumimoji="1" lang="ru-RU" sz="900"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endParaRPr kumimoji="1" lang="ru-RU" sz="800">
              <a:latin typeface="Arial Black" pitchFamily="34" charset="0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051050" y="3860800"/>
            <a:ext cx="5616575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2051050" y="3860800"/>
            <a:ext cx="0" cy="4318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7667625" y="3860800"/>
            <a:ext cx="0" cy="431800"/>
          </a:xfrm>
          <a:prstGeom prst="line">
            <a:avLst/>
          </a:prstGeom>
          <a:noFill/>
          <a:ln w="19050">
            <a:solidFill>
              <a:srgbClr val="0D0C0B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4716463" y="2924175"/>
            <a:ext cx="0" cy="576263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ru-RU" sz="3600" dirty="0" smtClean="0"/>
              <a:t>Ставка дисконтирования</a:t>
            </a:r>
            <a:endParaRPr lang="en-US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исходная точка: </a:t>
            </a:r>
          </a:p>
          <a:p>
            <a:r>
              <a:rPr lang="ru-RU" dirty="0" smtClean="0"/>
              <a:t>средневзвешенная стоимость капитала </a:t>
            </a:r>
          </a:p>
          <a:p>
            <a:r>
              <a:rPr lang="ru-RU" dirty="0" smtClean="0"/>
              <a:t>приростная ставка процента на заемный капитал</a:t>
            </a:r>
          </a:p>
          <a:p>
            <a:r>
              <a:rPr lang="ru-RU" dirty="0" smtClean="0"/>
              <a:t>другие рыночные ставки по займам.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корректировки : </a:t>
            </a:r>
          </a:p>
          <a:p>
            <a:r>
              <a:rPr lang="ru-RU" dirty="0" smtClean="0"/>
              <a:t>на то, каким образом рынок оценил бы конкретные риски, связанные с оценкой потока денежных средств от актива</a:t>
            </a:r>
          </a:p>
          <a:p>
            <a:pPr>
              <a:buNone/>
            </a:pPr>
            <a:r>
              <a:rPr lang="ru-RU" dirty="0" smtClean="0"/>
              <a:t>и</a:t>
            </a:r>
          </a:p>
          <a:p>
            <a:r>
              <a:rPr lang="ru-RU" dirty="0" smtClean="0"/>
              <a:t>для исключения рисков, которые не имеют отношения к расчетной оценке потока денежных средств актива или с учетом которых расчетная оценка потоков денежных средств уже скорректирована.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121</a:t>
            </a:fld>
            <a:endParaRPr lang="uk-UA" dirty="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Обеспечения по МСБУ 37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122</a:t>
            </a:fld>
            <a:endParaRPr lang="uk-UA" dirty="0"/>
          </a:p>
        </p:txBody>
      </p:sp>
      <p:sp>
        <p:nvSpPr>
          <p:cNvPr id="4" name="Номер слайда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6B9AA7-C343-4AE5-A24E-8B6588347E7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7150" y="124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-114264" rIns="-3174" bIns="0" anchor="ctr">
            <a:spAutoFit/>
          </a:bodyPr>
          <a:lstStyle/>
          <a:p>
            <a:pPr algn="just"/>
            <a:endParaRPr lang="uk-UA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7150" y="124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42900"/>
            <a:endParaRPr lang="ru-RU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7150" y="124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978025" y="1360488"/>
            <a:ext cx="5256213" cy="790575"/>
          </a:xfrm>
          <a:prstGeom prst="rect">
            <a:avLst/>
          </a:prstGeom>
          <a:solidFill>
            <a:schemeClr val="accent2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Резерв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258888" y="2297113"/>
            <a:ext cx="6913562" cy="863600"/>
          </a:xfrm>
          <a:prstGeom prst="rect">
            <a:avLst/>
          </a:prstGeom>
          <a:solidFill>
            <a:srgbClr val="FFFF99"/>
          </a:solidFill>
          <a:ln w="9525">
            <a:solidFill>
              <a:srgbClr val="0D0C0B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ru-RU" sz="2000" b="1" u="sng" dirty="0">
                <a:solidFill>
                  <a:srgbClr val="800000"/>
                </a:solidFill>
                <a:latin typeface="+mn-lt"/>
              </a:rPr>
              <a:t>обязательство</a:t>
            </a:r>
            <a:r>
              <a:rPr kumimoji="1" lang="ru-RU" sz="2000" b="1" u="sng" dirty="0">
                <a:latin typeface="+mn-lt"/>
              </a:rPr>
              <a:t> </a:t>
            </a:r>
            <a:r>
              <a:rPr kumimoji="1" lang="ru-RU" sz="2000" b="1" dirty="0">
                <a:latin typeface="+mn-lt"/>
              </a:rPr>
              <a:t>на </a:t>
            </a:r>
            <a:r>
              <a:rPr kumimoji="1" lang="ru-RU" sz="2000" b="1" u="sng" dirty="0">
                <a:latin typeface="+mn-lt"/>
              </a:rPr>
              <a:t>неопределенную сумму</a:t>
            </a:r>
            <a:r>
              <a:rPr kumimoji="1" lang="ru-RU" sz="2000" b="1" dirty="0">
                <a:latin typeface="+mn-lt"/>
              </a:rPr>
              <a:t> или </a:t>
            </a:r>
          </a:p>
          <a:p>
            <a:pPr algn="ctr">
              <a:spcBef>
                <a:spcPct val="50000"/>
              </a:spcBef>
              <a:defRPr/>
            </a:pPr>
            <a:r>
              <a:rPr kumimoji="1" lang="ru-RU" sz="2000" b="1" dirty="0">
                <a:latin typeface="+mn-lt"/>
              </a:rPr>
              <a:t>с </a:t>
            </a:r>
            <a:r>
              <a:rPr kumimoji="1" lang="ru-RU" sz="2000" b="1" u="sng" dirty="0">
                <a:latin typeface="+mn-lt"/>
              </a:rPr>
              <a:t>неопределенным сроком</a:t>
            </a:r>
            <a:r>
              <a:rPr kumimoji="1" lang="ru-RU" sz="2000" b="1" dirty="0">
                <a:latin typeface="+mn-lt"/>
              </a:rPr>
              <a:t> погашения</a:t>
            </a:r>
            <a:endParaRPr kumimoji="1" lang="ru-RU" sz="2000" b="1" u="sng" dirty="0">
              <a:latin typeface="+mn-lt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187450" y="3573463"/>
            <a:ext cx="3095625" cy="13208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000" b="1">
              <a:solidFill>
                <a:srgbClr val="000066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000066"/>
                </a:solidFill>
              </a:rPr>
              <a:t>юридическое</a:t>
            </a:r>
          </a:p>
          <a:p>
            <a:pPr>
              <a:spcBef>
                <a:spcPct val="50000"/>
              </a:spcBef>
            </a:pPr>
            <a:endParaRPr lang="ru-RU" sz="2000" b="1">
              <a:solidFill>
                <a:srgbClr val="000066"/>
              </a:solidFill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5076825" y="3573463"/>
            <a:ext cx="3095625" cy="1320800"/>
          </a:xfrm>
          <a:prstGeom prst="rect">
            <a:avLst/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000" b="1">
              <a:solidFill>
                <a:srgbClr val="000066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000066"/>
                </a:solidFill>
              </a:rPr>
              <a:t>фактическое</a:t>
            </a:r>
          </a:p>
          <a:p>
            <a:pPr>
              <a:spcBef>
                <a:spcPct val="50000"/>
              </a:spcBef>
            </a:pPr>
            <a:endParaRPr lang="ru-RU" sz="2000" b="1">
              <a:solidFill>
                <a:srgbClr val="000066"/>
              </a:solidFill>
            </a:endParaRP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2627313" y="3141663"/>
            <a:ext cx="431800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6588125" y="3141663"/>
            <a:ext cx="431800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1042988" y="4930775"/>
            <a:ext cx="3455987" cy="1570038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2400" b="1" i="1">
                <a:latin typeface="Times New Roman" pitchFamily="18" charset="0"/>
              </a:rPr>
              <a:t>-  договор</a:t>
            </a:r>
          </a:p>
          <a:p>
            <a:pPr>
              <a:spcBef>
                <a:spcPct val="50000"/>
              </a:spcBef>
            </a:pPr>
            <a:r>
              <a:rPr kumimoji="1" lang="ru-RU" sz="2400" b="1" i="1">
                <a:latin typeface="Times New Roman" pitchFamily="18" charset="0"/>
              </a:rPr>
              <a:t>- законодательство</a:t>
            </a:r>
          </a:p>
          <a:p>
            <a:pPr>
              <a:spcBef>
                <a:spcPct val="50000"/>
              </a:spcBef>
            </a:pPr>
            <a:r>
              <a:rPr kumimoji="1" lang="ru-RU" sz="2400" b="1" i="1">
                <a:latin typeface="Times New Roman" pitchFamily="18" charset="0"/>
              </a:rPr>
              <a:t>- иные правовые нормы</a:t>
            </a:r>
            <a:r>
              <a:rPr kumimoji="1" lang="ru-RU" sz="2400">
                <a:latin typeface="Times New Roman" pitchFamily="18" charset="0"/>
              </a:rPr>
              <a:t> 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003800" y="4930775"/>
            <a:ext cx="3455988" cy="1570038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kumimoji="1" lang="ru-RU" sz="2400" b="1" i="1">
                <a:latin typeface="Times New Roman" pitchFamily="18" charset="0"/>
              </a:rPr>
              <a:t>прошлые действия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kumimoji="1" lang="ru-RU" sz="2400" b="1" i="1">
                <a:latin typeface="Times New Roman" pitchFamily="18" charset="0"/>
              </a:rPr>
              <a:t>заявления руководства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kumimoji="1" lang="ru-RU" sz="2400" b="1" i="1">
                <a:latin typeface="Times New Roman" pitchFamily="18" charset="0"/>
              </a:rPr>
              <a:t>политика</a:t>
            </a:r>
            <a:endParaRPr kumimoji="1" lang="ru-RU" sz="1400" b="1" i="1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745021-032E-42F8-B1BE-11F1FF8C5521}" type="slidenum">
              <a:rPr lang="ru-RU"/>
              <a:pPr>
                <a:defRPr/>
              </a:pPr>
              <a:t>123</a:t>
            </a:fld>
            <a:endParaRPr lang="ru-RU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692275" y="260350"/>
            <a:ext cx="5818188" cy="9144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Резервы: признание</a:t>
            </a: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57150" y="124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-114264" rIns="-3174" bIns="0" anchor="ctr">
            <a:spAutoFit/>
          </a:bodyPr>
          <a:lstStyle/>
          <a:p>
            <a:pPr algn="just"/>
            <a:endParaRPr lang="uk-UA"/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57150" y="124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42900"/>
            <a:endParaRPr lang="ru-RU"/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57150" y="124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1331913" y="2924175"/>
            <a:ext cx="7056437" cy="1150938"/>
          </a:xfrm>
          <a:prstGeom prst="rect">
            <a:avLst/>
          </a:prstGeom>
          <a:solidFill>
            <a:schemeClr val="accent2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текущее обязательство в результате прошлых событий</a:t>
            </a:r>
          </a:p>
        </p:txBody>
      </p:sp>
      <p:sp>
        <p:nvSpPr>
          <p:cNvPr id="19464" name="Rectangle 13"/>
          <p:cNvSpPr>
            <a:spLocks noChangeArrowheads="1"/>
          </p:cNvSpPr>
          <p:nvPr/>
        </p:nvSpPr>
        <p:spPr bwMode="auto">
          <a:xfrm>
            <a:off x="1979613" y="1412875"/>
            <a:ext cx="5256212" cy="790575"/>
          </a:xfrm>
          <a:prstGeom prst="rect">
            <a:avLst/>
          </a:prstGeom>
          <a:solidFill>
            <a:schemeClr val="accent2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безальтернативность</a:t>
            </a:r>
          </a:p>
        </p:txBody>
      </p:sp>
      <p:sp>
        <p:nvSpPr>
          <p:cNvPr id="19465" name="Text Box 15"/>
          <p:cNvSpPr txBox="1">
            <a:spLocks noChangeArrowheads="1"/>
          </p:cNvSpPr>
          <p:nvPr/>
        </p:nvSpPr>
        <p:spPr bwMode="auto">
          <a:xfrm>
            <a:off x="539750" y="3284538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1</a:t>
            </a:r>
          </a:p>
        </p:txBody>
      </p:sp>
      <p:sp>
        <p:nvSpPr>
          <p:cNvPr id="19466" name="Rectangle 16"/>
          <p:cNvSpPr>
            <a:spLocks noChangeArrowheads="1"/>
          </p:cNvSpPr>
          <p:nvPr/>
        </p:nvSpPr>
        <p:spPr bwMode="auto">
          <a:xfrm>
            <a:off x="1331913" y="4365625"/>
            <a:ext cx="7056437" cy="93345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вероятность оттока экономических выгод</a:t>
            </a:r>
          </a:p>
        </p:txBody>
      </p:sp>
      <p:sp>
        <p:nvSpPr>
          <p:cNvPr id="19467" name="Text Box 17"/>
          <p:cNvSpPr txBox="1">
            <a:spLocks noChangeArrowheads="1"/>
          </p:cNvSpPr>
          <p:nvPr/>
        </p:nvSpPr>
        <p:spPr bwMode="auto">
          <a:xfrm>
            <a:off x="539750" y="4581525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2</a:t>
            </a:r>
          </a:p>
        </p:txBody>
      </p:sp>
      <p:sp>
        <p:nvSpPr>
          <p:cNvPr id="19468" name="Rectangle 18"/>
          <p:cNvSpPr>
            <a:spLocks noChangeArrowheads="1"/>
          </p:cNvSpPr>
          <p:nvPr/>
        </p:nvSpPr>
        <p:spPr bwMode="auto">
          <a:xfrm>
            <a:off x="1331913" y="5516563"/>
            <a:ext cx="7056437" cy="93345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возможность оценки</a:t>
            </a:r>
          </a:p>
        </p:txBody>
      </p:sp>
      <p:sp>
        <p:nvSpPr>
          <p:cNvPr id="19469" name="Text Box 19"/>
          <p:cNvSpPr txBox="1">
            <a:spLocks noChangeArrowheads="1"/>
          </p:cNvSpPr>
          <p:nvPr/>
        </p:nvSpPr>
        <p:spPr bwMode="auto">
          <a:xfrm>
            <a:off x="539750" y="5589588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3</a:t>
            </a:r>
          </a:p>
        </p:txBody>
      </p:sp>
      <p:sp>
        <p:nvSpPr>
          <p:cNvPr id="19470" name="Line 20"/>
          <p:cNvSpPr>
            <a:spLocks noChangeShapeType="1"/>
          </p:cNvSpPr>
          <p:nvPr/>
        </p:nvSpPr>
        <p:spPr bwMode="auto">
          <a:xfrm>
            <a:off x="250825" y="2276475"/>
            <a:ext cx="8893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6791325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Оценка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7150" y="124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-114264" rIns="-3174" bIns="0" anchor="ctr">
            <a:spAutoFit/>
          </a:bodyPr>
          <a:lstStyle/>
          <a:p>
            <a:pPr algn="just"/>
            <a:endParaRPr lang="uk-UA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7150" y="124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342900"/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7150" y="124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827088" y="765175"/>
            <a:ext cx="6913562" cy="790575"/>
          </a:xfrm>
          <a:prstGeom prst="rect">
            <a:avLst/>
          </a:prstGeom>
          <a:solidFill>
            <a:schemeClr val="accent2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по оптимальной оценке</a:t>
            </a:r>
          </a:p>
        </p:txBody>
      </p:sp>
      <p:sp>
        <p:nvSpPr>
          <p:cNvPr id="20487" name="Rectangle 9"/>
          <p:cNvSpPr>
            <a:spLocks noChangeArrowheads="1"/>
          </p:cNvSpPr>
          <p:nvPr/>
        </p:nvSpPr>
        <p:spPr bwMode="auto">
          <a:xfrm>
            <a:off x="611188" y="2420938"/>
            <a:ext cx="3600450" cy="936625"/>
          </a:xfrm>
          <a:prstGeom prst="rect">
            <a:avLst/>
          </a:prstGeom>
          <a:solidFill>
            <a:schemeClr val="accent2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можно погасить</a:t>
            </a:r>
          </a:p>
        </p:txBody>
      </p:sp>
      <p:sp>
        <p:nvSpPr>
          <p:cNvPr id="20488" name="Text Box 14"/>
          <p:cNvSpPr txBox="1">
            <a:spLocks noChangeArrowheads="1"/>
          </p:cNvSpPr>
          <p:nvPr/>
        </p:nvSpPr>
        <p:spPr bwMode="auto">
          <a:xfrm>
            <a:off x="2771775" y="1700213"/>
            <a:ext cx="3095625" cy="406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0066"/>
                </a:solidFill>
              </a:rPr>
              <a:t>наименьшая из сумм</a:t>
            </a:r>
          </a:p>
        </p:txBody>
      </p:sp>
      <p:sp>
        <p:nvSpPr>
          <p:cNvPr id="20489" name="Rectangle 15"/>
          <p:cNvSpPr>
            <a:spLocks noChangeArrowheads="1"/>
          </p:cNvSpPr>
          <p:nvPr/>
        </p:nvSpPr>
        <p:spPr bwMode="auto">
          <a:xfrm>
            <a:off x="4643438" y="2420938"/>
            <a:ext cx="3600450" cy="936625"/>
          </a:xfrm>
          <a:prstGeom prst="rect">
            <a:avLst/>
          </a:prstGeom>
          <a:solidFill>
            <a:schemeClr val="accent2"/>
          </a:solidFill>
          <a:ln w="9525">
            <a:solidFill>
              <a:srgbClr val="0D0C0B"/>
            </a:solidFill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можно передать</a:t>
            </a:r>
          </a:p>
        </p:txBody>
      </p:sp>
      <p:sp>
        <p:nvSpPr>
          <p:cNvPr id="20490" name="Text Box 14"/>
          <p:cNvSpPr txBox="1">
            <a:spLocks noChangeArrowheads="1"/>
          </p:cNvSpPr>
          <p:nvPr/>
        </p:nvSpPr>
        <p:spPr bwMode="auto">
          <a:xfrm>
            <a:off x="611188" y="5373688"/>
            <a:ext cx="7705725" cy="132238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МСБУ 37. 47. </a:t>
            </a:r>
            <a:r>
              <a:rPr lang="ru-RU" sz="2000" u="sng"/>
              <a:t>Ставка дисконтирования </a:t>
            </a:r>
            <a:r>
              <a:rPr lang="ru-RU" sz="2000"/>
              <a:t>должна быть ставкой до налогообложения и должна отражать текущие </a:t>
            </a:r>
            <a:r>
              <a:rPr lang="ru-RU" sz="2000" u="sng"/>
              <a:t>представления рынка о временной стоимости денег</a:t>
            </a:r>
            <a:r>
              <a:rPr lang="ru-RU" sz="2000"/>
              <a:t> и риски, характерные для данного конкретного обязательства. </a:t>
            </a:r>
            <a:endParaRPr lang="ru-RU" sz="2000" b="1">
              <a:solidFill>
                <a:srgbClr val="000066"/>
              </a:solidFill>
            </a:endParaRPr>
          </a:p>
        </p:txBody>
      </p:sp>
      <p:sp>
        <p:nvSpPr>
          <p:cNvPr id="20491" name="Text Box 14"/>
          <p:cNvSpPr txBox="1">
            <a:spLocks noChangeArrowheads="1"/>
          </p:cNvSpPr>
          <p:nvPr/>
        </p:nvSpPr>
        <p:spPr bwMode="auto">
          <a:xfrm>
            <a:off x="539750" y="3644900"/>
            <a:ext cx="7704138" cy="13239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МСБУ 37.45 В случаях, когда влияние фактора времени на стоимость денег существенно, величина резерва должна равняться </a:t>
            </a:r>
            <a:r>
              <a:rPr lang="ru-RU" sz="2000" u="sng"/>
              <a:t>приведенной</a:t>
            </a:r>
            <a:r>
              <a:rPr lang="ru-RU" sz="2000"/>
              <a:t> стоимости ожидаемых затрат на урегулирование обязательства.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747464"/>
            <a:ext cx="8229600" cy="1600200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Контакты</a:t>
            </a:r>
            <a:endParaRPr lang="uk-UA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888" y="2132856"/>
            <a:ext cx="8229600" cy="19442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pPr marL="0" indent="0">
              <a:buNone/>
            </a:pPr>
            <a:r>
              <a:rPr lang="en-US" i="1" dirty="0" smtClean="0"/>
              <a:t>E-mail: </a:t>
            </a:r>
            <a:r>
              <a:rPr lang="en-US" i="1" dirty="0" smtClean="0">
                <a:hlinkClick r:id="rId2"/>
              </a:rPr>
              <a:t>olga.znachkova@gmail.com</a:t>
            </a:r>
            <a:endParaRPr lang="en-US" i="1" dirty="0" smtClean="0"/>
          </a:p>
          <a:p>
            <a:pPr marL="0" indent="0">
              <a:buNone/>
            </a:pPr>
            <a:r>
              <a:rPr lang="ru-RU" i="1" dirty="0" smtClean="0"/>
              <a:t>Тел:+38 </a:t>
            </a:r>
            <a:r>
              <a:rPr lang="en-US" i="1" dirty="0" smtClean="0"/>
              <a:t>095-489-37-82</a:t>
            </a:r>
            <a:endParaRPr lang="ru-RU" i="1" dirty="0" smtClean="0"/>
          </a:p>
          <a:p>
            <a:pPr marL="0" indent="0">
              <a:buNone/>
            </a:pPr>
            <a:r>
              <a:rPr lang="en-US" i="1" dirty="0" smtClean="0"/>
              <a:t>Skype: </a:t>
            </a:r>
            <a:r>
              <a:rPr lang="en-US" i="1" dirty="0" err="1" smtClean="0"/>
              <a:t>Olga.znachkova</a:t>
            </a:r>
            <a:endParaRPr lang="uk-UA" i="1" dirty="0" smtClean="0"/>
          </a:p>
          <a:p>
            <a:pPr marL="0" indent="0">
              <a:buNone/>
            </a:pPr>
            <a:r>
              <a:rPr lang="en-US" i="1" dirty="0" smtClean="0"/>
              <a:t>FB: </a:t>
            </a:r>
            <a:r>
              <a:rPr lang="ru-RU" i="1" dirty="0" smtClean="0"/>
              <a:t>группа «МСФО в банках»</a:t>
            </a:r>
            <a:endParaRPr lang="en-US" i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 algn="ctr">
              <a:buNone/>
            </a:pPr>
            <a:endParaRPr lang="ru-RU" sz="3200" dirty="0" smtClean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125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94389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>
            <a:normAutofit/>
          </a:bodyPr>
          <a:lstStyle/>
          <a:p>
            <a:pPr marL="0">
              <a:lnSpc>
                <a:spcPct val="80000"/>
              </a:lnSpc>
              <a:buNone/>
            </a:pPr>
            <a:r>
              <a:rPr lang="uk-UA" sz="2200" dirty="0" err="1" smtClean="0">
                <a:solidFill>
                  <a:schemeClr val="tx1"/>
                </a:solidFill>
                <a:latin typeface="+mn-lt"/>
              </a:rPr>
              <a:t>“Інструкція</a:t>
            </a:r>
            <a:r>
              <a:rPr lang="uk-UA" sz="2200" dirty="0" smtClean="0">
                <a:solidFill>
                  <a:schemeClr val="tx1"/>
                </a:solidFill>
                <a:latin typeface="+mn-lt"/>
              </a:rPr>
              <a:t> з бухгалтерського обліку операцій з фінансовими інструментами в банках </a:t>
            </a:r>
            <a:r>
              <a:rPr lang="uk-UA" sz="2200" dirty="0" err="1" smtClean="0">
                <a:solidFill>
                  <a:schemeClr val="tx1"/>
                </a:solidFill>
                <a:latin typeface="+mn-lt"/>
              </a:rPr>
              <a:t>України”</a:t>
            </a:r>
            <a:r>
              <a:rPr lang="uk-UA" sz="22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sz="2000" dirty="0" smtClean="0"/>
              <a:t>(</a:t>
            </a:r>
            <a:r>
              <a:rPr lang="ru-RU" sz="2200" dirty="0" smtClean="0">
                <a:solidFill>
                  <a:schemeClr val="tx1"/>
                </a:solidFill>
                <a:latin typeface="+mn-lt"/>
              </a:rPr>
              <a:t>Постанова </a:t>
            </a:r>
            <a:r>
              <a:rPr lang="ru-RU" sz="2200" dirty="0" err="1" smtClean="0">
                <a:solidFill>
                  <a:schemeClr val="tx1"/>
                </a:solidFill>
                <a:latin typeface="+mn-lt"/>
              </a:rPr>
              <a:t>Правління</a:t>
            </a:r>
            <a:r>
              <a:rPr lang="ru-RU" sz="2200" dirty="0" smtClean="0">
                <a:solidFill>
                  <a:schemeClr val="tx1"/>
                </a:solidFill>
                <a:latin typeface="+mn-lt"/>
              </a:rPr>
              <a:t> НБУ № 14 </a:t>
            </a:r>
            <a:r>
              <a:rPr lang="ru-RU" sz="2200" dirty="0" err="1" smtClean="0">
                <a:solidFill>
                  <a:schemeClr val="tx1"/>
                </a:solidFill>
                <a:latin typeface="+mn-lt"/>
              </a:rPr>
              <a:t>від</a:t>
            </a:r>
            <a:r>
              <a:rPr lang="ru-RU" sz="2200" dirty="0" smtClean="0">
                <a:solidFill>
                  <a:schemeClr val="tx1"/>
                </a:solidFill>
                <a:latin typeface="+mn-lt"/>
              </a:rPr>
              <a:t> 21.02.2018)</a:t>
            </a:r>
          </a:p>
          <a:p>
            <a:pPr marL="0">
              <a:lnSpc>
                <a:spcPct val="80000"/>
              </a:lnSpc>
              <a:buNone/>
            </a:pPr>
            <a:endParaRPr lang="ru-RU" sz="2200" dirty="0" smtClean="0">
              <a:solidFill>
                <a:schemeClr val="tx1"/>
              </a:solidFill>
              <a:latin typeface="+mn-lt"/>
            </a:endParaRPr>
          </a:p>
          <a:p>
            <a:pPr marL="0">
              <a:lnSpc>
                <a:spcPct val="80000"/>
              </a:lnSpc>
              <a:buNone/>
            </a:pPr>
            <a:endParaRPr lang="ru-RU" sz="2200" dirty="0" smtClean="0">
              <a:solidFill>
                <a:schemeClr val="tx1"/>
              </a:solidFill>
              <a:latin typeface="+mn-lt"/>
            </a:endParaRPr>
          </a:p>
          <a:p>
            <a:pPr marL="0">
              <a:lnSpc>
                <a:spcPct val="80000"/>
              </a:lnSpc>
              <a:buNone/>
            </a:pPr>
            <a:r>
              <a:rPr lang="ru-RU" sz="2200" dirty="0" smtClean="0">
                <a:solidFill>
                  <a:schemeClr val="tx1"/>
                </a:solidFill>
                <a:latin typeface="+mn-lt"/>
              </a:rPr>
              <a:t>Проект Совета по МСФО по ставкам дисконтирования </a:t>
            </a:r>
          </a:p>
          <a:p>
            <a:pPr marL="0">
              <a:lnSpc>
                <a:spcPct val="80000"/>
              </a:lnSpc>
              <a:buNone/>
            </a:pPr>
            <a:r>
              <a:rPr lang="ru-RU" sz="2200" dirty="0" smtClean="0">
                <a:solidFill>
                  <a:schemeClr val="tx1"/>
                </a:solidFill>
                <a:latin typeface="+mn-lt"/>
              </a:rPr>
              <a:t>(+ предлагаемые изменения к </a:t>
            </a: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IAS 8 </a:t>
            </a:r>
            <a:r>
              <a:rPr lang="ru-RU" sz="2200" dirty="0" smtClean="0">
                <a:solidFill>
                  <a:schemeClr val="tx1"/>
                </a:solidFill>
                <a:latin typeface="+mn-lt"/>
              </a:rPr>
              <a:t>и </a:t>
            </a: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IAS 34</a:t>
            </a:r>
            <a:r>
              <a:rPr lang="ru-RU" sz="2200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0">
              <a:lnSpc>
                <a:spcPct val="80000"/>
              </a:lnSpc>
              <a:buNone/>
            </a:pPr>
            <a:endParaRPr lang="ru-RU" sz="2200" dirty="0" smtClean="0">
              <a:solidFill>
                <a:schemeClr val="tx1"/>
              </a:solidFill>
              <a:latin typeface="+mn-lt"/>
            </a:endParaRPr>
          </a:p>
          <a:p>
            <a:pPr marL="0">
              <a:lnSpc>
                <a:spcPct val="80000"/>
              </a:lnSpc>
              <a:buNone/>
            </a:pP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https://www.ifrs.org/-/media/project/discount-rates/project-summary.pdf?la=en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3</a:t>
            </a:r>
            <a:r>
              <a:rPr lang="en-US" sz="2400" dirty="0" smtClean="0"/>
              <a:t>. </a:t>
            </a:r>
            <a:r>
              <a:rPr lang="ru-RU" sz="2400" dirty="0" smtClean="0"/>
              <a:t>Применение метода дисконтирования в учете финансовых инструментов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14</a:t>
            </a:fld>
            <a:endParaRPr lang="uk-UA" dirty="0"/>
          </a:p>
        </p:txBody>
      </p:sp>
      <p:sp>
        <p:nvSpPr>
          <p:cNvPr id="9" name="Номер слайда 1"/>
          <p:cNvSpPr txBox="1">
            <a:spLocks/>
          </p:cNvSpPr>
          <p:nvPr/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15</a:t>
            </a:fld>
            <a:endParaRPr lang="uk-UA" dirty="0"/>
          </a:p>
        </p:txBody>
      </p:sp>
      <p:sp>
        <p:nvSpPr>
          <p:cNvPr id="9" name="Номер слайда 1"/>
          <p:cNvSpPr txBox="1">
            <a:spLocks/>
          </p:cNvSpPr>
          <p:nvPr/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grpSp>
        <p:nvGrpSpPr>
          <p:cNvPr id="4" name="Группа 17"/>
          <p:cNvGrpSpPr/>
          <p:nvPr/>
        </p:nvGrpSpPr>
        <p:grpSpPr>
          <a:xfrm>
            <a:off x="323528" y="404664"/>
            <a:ext cx="8496943" cy="5832647"/>
            <a:chOff x="900113" y="981075"/>
            <a:chExt cx="7478712" cy="4464050"/>
          </a:xfrm>
        </p:grpSpPr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2474913" y="981075"/>
              <a:ext cx="4400550" cy="45720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ts val="1200"/>
                </a:spcBef>
                <a:spcAft>
                  <a:spcPts val="300"/>
                </a:spcAft>
              </a:pPr>
              <a:r>
                <a:rPr lang="ru-RU" sz="1400" b="1" dirty="0" smtClean="0">
                  <a:latin typeface="+mn-lt"/>
                </a:rPr>
                <a:t>ФИНАНСОВЫЕ ИНСТРУМЕНТЫ (ФИ)</a:t>
              </a:r>
              <a:endParaRPr lang="ru-RU" sz="1400" b="1" dirty="0">
                <a:latin typeface="+mn-lt"/>
              </a:endParaRPr>
            </a:p>
            <a:p>
              <a:pPr algn="ctr" eaLnBrk="1" hangingPunct="1"/>
              <a:endParaRPr lang="ru-RU" sz="1400" dirty="0">
                <a:latin typeface="+mn-lt"/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900113" y="1781175"/>
              <a:ext cx="2374900" cy="5715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lang="ru-RU" sz="1200" b="1" dirty="0" smtClean="0">
                <a:latin typeface="+mn-lt"/>
              </a:endParaRPr>
            </a:p>
            <a:p>
              <a:pPr algn="ctr" eaLnBrk="1" hangingPunct="1"/>
              <a:r>
                <a:rPr lang="ru-RU" sz="1400" b="1" dirty="0" smtClean="0">
                  <a:latin typeface="+mn-lt"/>
                </a:rPr>
                <a:t>ФИНАНСОВЫЕ АКТИВЫ (ФА)</a:t>
              </a:r>
              <a:endParaRPr lang="ru-RU" sz="1400" dirty="0">
                <a:latin typeface="+mn-lt"/>
              </a:endParaRPr>
            </a:p>
            <a:p>
              <a:pPr algn="ctr" eaLnBrk="1" hangingPunct="1"/>
              <a:endParaRPr lang="ru-RU" dirty="0">
                <a:latin typeface="+mn-lt"/>
              </a:endParaRPr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3389313" y="1781175"/>
              <a:ext cx="2119312" cy="5715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ru-RU" sz="1400" b="1" dirty="0">
                  <a:latin typeface="+mn-lt"/>
                </a:rPr>
                <a:t>ФИНАНСОВЫЕ</a:t>
              </a:r>
            </a:p>
            <a:p>
              <a:pPr algn="ctr" eaLnBrk="1" hangingPunct="1"/>
              <a:r>
                <a:rPr lang="ru-RU" sz="1400" b="1" dirty="0" smtClean="0">
                  <a:latin typeface="+mn-lt"/>
                </a:rPr>
                <a:t>ОБЯЗАТЕЛЬСТВА </a:t>
              </a:r>
            </a:p>
            <a:p>
              <a:pPr algn="ctr" eaLnBrk="1" hangingPunct="1"/>
              <a:r>
                <a:rPr lang="ru-RU" sz="1400" b="1" dirty="0" smtClean="0">
                  <a:latin typeface="+mn-lt"/>
                </a:rPr>
                <a:t>(ФО)</a:t>
              </a:r>
              <a:endParaRPr lang="ru-RU" sz="1400" dirty="0">
                <a:latin typeface="+mn-lt"/>
              </a:endParaRPr>
            </a:p>
            <a:p>
              <a:pPr algn="ctr" eaLnBrk="1" hangingPunct="1"/>
              <a:endParaRPr lang="ru-RU" sz="1200" dirty="0">
                <a:latin typeface="+mn-lt"/>
              </a:endParaRPr>
            </a:p>
            <a:p>
              <a:pPr eaLnBrk="1" hangingPunct="1"/>
              <a:endParaRPr lang="ru-RU" dirty="0">
                <a:latin typeface="+mn-lt"/>
              </a:endParaRP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5795963" y="1773238"/>
              <a:ext cx="2581275" cy="5715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lang="ru-RU" sz="1200" b="1" dirty="0" smtClean="0">
                <a:latin typeface="+mn-lt"/>
              </a:endParaRPr>
            </a:p>
            <a:p>
              <a:pPr algn="ctr" eaLnBrk="1" hangingPunct="1"/>
              <a:r>
                <a:rPr lang="ru-RU" sz="1400" b="1" dirty="0" smtClean="0">
                  <a:latin typeface="+mn-lt"/>
                </a:rPr>
                <a:t>ИНСТРУМЕНТЫ КАПИТАЛА (ИК)</a:t>
              </a:r>
              <a:endParaRPr lang="ru-RU" sz="1400" dirty="0">
                <a:latin typeface="+mn-lt"/>
              </a:endParaRPr>
            </a:p>
            <a:p>
              <a:pPr eaLnBrk="1" hangingPunct="1"/>
              <a:endParaRPr lang="ru-RU" sz="1400" dirty="0">
                <a:latin typeface="+mn-lt"/>
              </a:endParaRPr>
            </a:p>
            <a:p>
              <a:pPr eaLnBrk="1" hangingPunct="1"/>
              <a:endParaRPr lang="ru-RU" dirty="0">
                <a:latin typeface="+mn-lt"/>
              </a:endParaRPr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 flipH="1">
              <a:off x="2360613" y="1438275"/>
              <a:ext cx="1028700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>
              <a:off x="4303713" y="1438275"/>
              <a:ext cx="0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>
              <a:off x="5332413" y="1438275"/>
              <a:ext cx="914400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2017713" y="2352675"/>
              <a:ext cx="0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6361113" y="2352675"/>
              <a:ext cx="0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4303713" y="2352675"/>
              <a:ext cx="0" cy="228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900113" y="2581275"/>
              <a:ext cx="2374900" cy="28638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 eaLnBrk="1" hangingPunct="1">
                <a:spcAft>
                  <a:spcPts val="1200"/>
                </a:spcAft>
              </a:pPr>
              <a:r>
                <a:rPr lang="uk-UA" sz="1800" dirty="0">
                  <a:latin typeface="+mn-lt"/>
                </a:rPr>
                <a:t>1)</a:t>
              </a:r>
              <a:r>
                <a:rPr lang="uk-UA" sz="1800" dirty="0" err="1">
                  <a:latin typeface="+mn-lt"/>
                </a:rPr>
                <a:t> </a:t>
              </a:r>
              <a:r>
                <a:rPr lang="uk-UA" sz="1800" b="1" i="1" dirty="0" err="1" smtClean="0">
                  <a:latin typeface="+mn-lt"/>
                </a:rPr>
                <a:t>деньг</a:t>
              </a:r>
              <a:r>
                <a:rPr lang="uk-UA" sz="1800" b="1" i="1" dirty="0" smtClean="0">
                  <a:latin typeface="+mn-lt"/>
                </a:rPr>
                <a:t>и</a:t>
              </a:r>
              <a:endParaRPr lang="uk-UA" sz="1800" dirty="0">
                <a:latin typeface="+mn-lt"/>
              </a:endParaRPr>
            </a:p>
            <a:p>
              <a:pPr algn="just" eaLnBrk="1" hangingPunct="1">
                <a:spcAft>
                  <a:spcPts val="1200"/>
                </a:spcAft>
              </a:pPr>
              <a:r>
                <a:rPr lang="uk-UA" sz="1800" dirty="0">
                  <a:latin typeface="+mn-lt"/>
                </a:rPr>
                <a:t> 2) </a:t>
              </a:r>
              <a:r>
                <a:rPr lang="uk-UA" sz="1800" b="1" i="1" dirty="0" err="1">
                  <a:latin typeface="+mn-lt"/>
                </a:rPr>
                <a:t>договорное</a:t>
              </a:r>
              <a:r>
                <a:rPr lang="uk-UA" sz="1800" b="1" i="1" dirty="0">
                  <a:latin typeface="+mn-lt"/>
                </a:rPr>
                <a:t> право на </a:t>
              </a:r>
              <a:r>
                <a:rPr lang="uk-UA" sz="1800" b="1" i="1" dirty="0" err="1">
                  <a:latin typeface="+mn-lt"/>
                </a:rPr>
                <a:t>получение</a:t>
              </a:r>
              <a:r>
                <a:rPr lang="uk-UA" sz="1800" b="1" i="1" dirty="0">
                  <a:latin typeface="+mn-lt"/>
                </a:rPr>
                <a:t> </a:t>
              </a:r>
              <a:r>
                <a:rPr lang="uk-UA" sz="1800" b="1" i="1" dirty="0" err="1" smtClean="0">
                  <a:latin typeface="+mn-lt"/>
                </a:rPr>
                <a:t>денег</a:t>
              </a:r>
              <a:r>
                <a:rPr lang="uk-UA" sz="1800" b="1" i="1" dirty="0" smtClean="0">
                  <a:latin typeface="+mn-lt"/>
                </a:rPr>
                <a:t> </a:t>
              </a:r>
              <a:r>
                <a:rPr lang="uk-UA" sz="1800" b="1" i="1" dirty="0" err="1" smtClean="0">
                  <a:latin typeface="+mn-lt"/>
                </a:rPr>
                <a:t>или</a:t>
              </a:r>
              <a:r>
                <a:rPr lang="uk-UA" sz="1800" b="1" i="1" dirty="0" smtClean="0">
                  <a:latin typeface="+mn-lt"/>
                </a:rPr>
                <a:t> </a:t>
              </a:r>
              <a:r>
                <a:rPr lang="uk-UA" sz="1800" b="1" i="1" dirty="0" err="1">
                  <a:latin typeface="+mn-lt"/>
                </a:rPr>
                <a:t>прочих</a:t>
              </a:r>
              <a:r>
                <a:rPr lang="uk-UA" sz="1800" b="1" i="1" dirty="0">
                  <a:latin typeface="+mn-lt"/>
                </a:rPr>
                <a:t> </a:t>
              </a:r>
              <a:r>
                <a:rPr lang="uk-UA" sz="1800" b="1" i="1" dirty="0" smtClean="0">
                  <a:latin typeface="+mn-lt"/>
                </a:rPr>
                <a:t>ФА</a:t>
              </a:r>
              <a:endParaRPr lang="uk-UA" sz="1800" dirty="0">
                <a:latin typeface="+mn-lt"/>
              </a:endParaRPr>
            </a:p>
            <a:p>
              <a:pPr eaLnBrk="1" hangingPunct="1">
                <a:spcAft>
                  <a:spcPts val="1200"/>
                </a:spcAft>
              </a:pPr>
              <a:r>
                <a:rPr lang="uk-UA" sz="1800" dirty="0">
                  <a:latin typeface="+mn-lt"/>
                </a:rPr>
                <a:t>3)  </a:t>
              </a:r>
              <a:r>
                <a:rPr lang="uk-UA" sz="1800" b="1" i="1" dirty="0" err="1">
                  <a:latin typeface="+mn-lt"/>
                </a:rPr>
                <a:t>договорное</a:t>
              </a:r>
              <a:r>
                <a:rPr lang="uk-UA" sz="1800" b="1" i="1" dirty="0">
                  <a:latin typeface="+mn-lt"/>
                </a:rPr>
                <a:t> право на</a:t>
              </a:r>
              <a:r>
                <a:rPr lang="uk-UA" sz="1800" dirty="0">
                  <a:latin typeface="+mn-lt"/>
                </a:rPr>
                <a:t> </a:t>
              </a:r>
              <a:r>
                <a:rPr lang="uk-UA" sz="1800" b="1" i="1" dirty="0" err="1">
                  <a:latin typeface="+mn-lt"/>
                </a:rPr>
                <a:t>обмен</a:t>
              </a:r>
              <a:r>
                <a:rPr lang="uk-UA" sz="1800" b="1" i="1" dirty="0">
                  <a:latin typeface="+mn-lt"/>
                </a:rPr>
                <a:t> </a:t>
              </a:r>
              <a:r>
                <a:rPr lang="uk-UA" sz="1800" b="1" i="1" dirty="0" smtClean="0">
                  <a:latin typeface="+mn-lt"/>
                </a:rPr>
                <a:t>ФИ </a:t>
              </a:r>
              <a:r>
                <a:rPr lang="uk-UA" sz="1800" b="1" i="1" dirty="0">
                  <a:latin typeface="+mn-lt"/>
                </a:rPr>
                <a:t>на </a:t>
              </a:r>
              <a:r>
                <a:rPr lang="uk-UA" sz="1800" b="1" i="1" dirty="0" err="1">
                  <a:latin typeface="+mn-lt"/>
                </a:rPr>
                <a:t>потенциально</a:t>
              </a:r>
              <a:r>
                <a:rPr lang="uk-UA" sz="1800" b="1" i="1" dirty="0">
                  <a:latin typeface="+mn-lt"/>
                </a:rPr>
                <a:t> </a:t>
              </a:r>
              <a:r>
                <a:rPr lang="uk-UA" sz="1800" b="1" i="1" dirty="0" err="1">
                  <a:latin typeface="+mn-lt"/>
                </a:rPr>
                <a:t>выгодных</a:t>
              </a:r>
              <a:r>
                <a:rPr lang="uk-UA" sz="1800" b="1" i="1" dirty="0">
                  <a:latin typeface="+mn-lt"/>
                </a:rPr>
                <a:t> </a:t>
              </a:r>
              <a:r>
                <a:rPr lang="uk-UA" sz="1800" b="1" i="1" dirty="0" err="1">
                  <a:latin typeface="+mn-lt"/>
                </a:rPr>
                <a:t>условиях</a:t>
              </a:r>
              <a:endParaRPr lang="uk-UA" sz="1800" dirty="0">
                <a:latin typeface="+mn-lt"/>
              </a:endParaRPr>
            </a:p>
            <a:p>
              <a:pPr eaLnBrk="1" hangingPunct="1">
                <a:spcAft>
                  <a:spcPts val="1200"/>
                </a:spcAft>
              </a:pPr>
              <a:r>
                <a:rPr lang="uk-UA" sz="1800" dirty="0">
                  <a:latin typeface="+mn-lt"/>
                </a:rPr>
                <a:t>4</a:t>
              </a:r>
              <a:r>
                <a:rPr lang="uk-UA" sz="1800" b="1" i="1" dirty="0">
                  <a:latin typeface="+mn-lt"/>
                </a:rPr>
                <a:t>)</a:t>
              </a:r>
              <a:r>
                <a:rPr lang="uk-UA" sz="1800" b="1" i="1" dirty="0" err="1">
                  <a:latin typeface="+mn-lt"/>
                </a:rPr>
                <a:t> инструмен</a:t>
              </a:r>
              <a:r>
                <a:rPr lang="uk-UA" sz="1800" b="1" i="1" dirty="0">
                  <a:latin typeface="+mn-lt"/>
                </a:rPr>
                <a:t>т капитала другой компании</a:t>
              </a:r>
              <a:endParaRPr lang="ru-RU" sz="1800" dirty="0">
                <a:latin typeface="+mn-lt"/>
              </a:endParaRPr>
            </a:p>
          </p:txBody>
        </p:sp>
        <p:sp>
          <p:nvSpPr>
            <p:cNvPr id="22" name="Text Box 16"/>
            <p:cNvSpPr txBox="1">
              <a:spLocks noChangeArrowheads="1"/>
            </p:cNvSpPr>
            <p:nvPr/>
          </p:nvSpPr>
          <p:spPr bwMode="auto">
            <a:xfrm>
              <a:off x="3389313" y="2581275"/>
              <a:ext cx="2190750" cy="28575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sz="1100" b="1" i="1" dirty="0">
                  <a:latin typeface="+mn-lt"/>
                </a:rPr>
                <a:t>1</a:t>
              </a:r>
              <a:r>
                <a:rPr lang="ru-RU" sz="1800" b="1" i="1" dirty="0">
                  <a:latin typeface="+mn-lt"/>
                </a:rPr>
                <a:t>) договорное обязательство </a:t>
              </a:r>
              <a:r>
                <a:rPr lang="ru-RU" sz="1800" b="1" i="1" dirty="0" smtClean="0">
                  <a:latin typeface="+mn-lt"/>
                </a:rPr>
                <a:t>поставить деньги или </a:t>
              </a:r>
              <a:r>
                <a:rPr lang="ru-RU" sz="1800" b="1" i="1" dirty="0">
                  <a:latin typeface="+mn-lt"/>
                </a:rPr>
                <a:t>иной </a:t>
              </a:r>
              <a:r>
                <a:rPr lang="ru-RU" sz="1800" b="1" i="1" dirty="0" smtClean="0">
                  <a:latin typeface="+mn-lt"/>
                </a:rPr>
                <a:t>ФА</a:t>
              </a:r>
              <a:endParaRPr lang="ru-RU" sz="1800" b="1" i="1" dirty="0">
                <a:latin typeface="+mn-lt"/>
              </a:endParaRPr>
            </a:p>
            <a:p>
              <a:pPr eaLnBrk="1" hangingPunct="1"/>
              <a:r>
                <a:rPr lang="ru-RU" sz="1800" b="1" i="1" dirty="0">
                  <a:latin typeface="+mn-lt"/>
                </a:rPr>
                <a:t> </a:t>
              </a:r>
            </a:p>
            <a:p>
              <a:pPr eaLnBrk="1" hangingPunct="1"/>
              <a:r>
                <a:rPr lang="ru-RU" sz="1800" b="1" i="1" dirty="0">
                  <a:latin typeface="+mn-lt"/>
                </a:rPr>
                <a:t>2) </a:t>
              </a:r>
              <a:r>
                <a:rPr lang="ru-RU" sz="1800" b="1" i="1" dirty="0" smtClean="0">
                  <a:latin typeface="+mn-lt"/>
                </a:rPr>
                <a:t>договорное обязательство </a:t>
              </a:r>
              <a:r>
                <a:rPr lang="ru-RU" sz="1800" b="1" i="1" dirty="0">
                  <a:latin typeface="+mn-lt"/>
                </a:rPr>
                <a:t>обменять </a:t>
              </a:r>
              <a:r>
                <a:rPr lang="ru-RU" sz="1800" b="1" i="1" dirty="0" smtClean="0">
                  <a:latin typeface="+mn-lt"/>
                </a:rPr>
                <a:t>ФИ </a:t>
              </a:r>
              <a:r>
                <a:rPr lang="ru-RU" sz="1800" b="1" i="1" dirty="0">
                  <a:latin typeface="+mn-lt"/>
                </a:rPr>
                <a:t>на потенциально невыгодных условиях</a:t>
              </a:r>
            </a:p>
          </p:txBody>
        </p:sp>
        <p:sp>
          <p:nvSpPr>
            <p:cNvPr id="23" name="Text Box 17"/>
            <p:cNvSpPr txBox="1">
              <a:spLocks noChangeArrowheads="1"/>
            </p:cNvSpPr>
            <p:nvPr/>
          </p:nvSpPr>
          <p:spPr bwMode="auto">
            <a:xfrm>
              <a:off x="5724525" y="2565400"/>
              <a:ext cx="2654300" cy="28575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sz="1100" b="1" i="1" dirty="0">
                  <a:latin typeface="+mn-lt"/>
                </a:rPr>
                <a:t>1</a:t>
              </a:r>
              <a:r>
                <a:rPr lang="ru-RU" sz="1800" b="1" i="1" dirty="0">
                  <a:latin typeface="+mn-lt"/>
                </a:rPr>
                <a:t>) инструмент капитала собственной </a:t>
              </a:r>
              <a:r>
                <a:rPr lang="ru-RU" sz="1800" b="1" i="1" dirty="0" smtClean="0">
                  <a:latin typeface="+mn-lt"/>
                </a:rPr>
                <a:t>эмиссии</a:t>
              </a:r>
              <a:endParaRPr lang="ru-RU" sz="1800" b="1" i="1" dirty="0">
                <a:latin typeface="+mn-lt"/>
              </a:endParaRPr>
            </a:p>
            <a:p>
              <a:pPr eaLnBrk="1" hangingPunct="1"/>
              <a:endParaRPr lang="ru-RU" sz="1800" b="1" i="1" dirty="0">
                <a:latin typeface="+mn-lt"/>
              </a:endParaRPr>
            </a:p>
            <a:p>
              <a:pPr eaLnBrk="1" hangingPunct="1"/>
              <a:r>
                <a:rPr lang="ru-RU" sz="1800" b="1" i="1" dirty="0">
                  <a:latin typeface="+mn-lt"/>
                </a:rPr>
                <a:t>2) производные от инструментов капитала собственной эмиссии</a:t>
              </a: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4427984" y="5949280"/>
            <a:ext cx="367240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МСБУ 32 «Финансовые инструменты: представление»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16</a:t>
            </a:fld>
            <a:endParaRPr lang="uk-UA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Является ли финансовым  инструментом (и если да, то каким именно – ФА, ФО, ИК):</a:t>
            </a:r>
          </a:p>
          <a:p>
            <a:pPr>
              <a:buFontTx/>
              <a:buChar char="-"/>
            </a:pPr>
            <a:r>
              <a:rPr lang="ru-RU" dirty="0" smtClean="0"/>
              <a:t>приобретенные облигации</a:t>
            </a:r>
          </a:p>
          <a:p>
            <a:pPr>
              <a:buFontTx/>
              <a:buChar char="-"/>
            </a:pPr>
            <a:r>
              <a:rPr lang="ru-RU" dirty="0" smtClean="0"/>
              <a:t>выпущенные облигации</a:t>
            </a:r>
          </a:p>
          <a:p>
            <a:pPr>
              <a:buFontTx/>
              <a:buChar char="-"/>
            </a:pPr>
            <a:r>
              <a:rPr lang="ru-RU" dirty="0" smtClean="0"/>
              <a:t>полученные кредиты</a:t>
            </a:r>
          </a:p>
          <a:p>
            <a:pPr>
              <a:buFontTx/>
              <a:buChar char="-"/>
            </a:pPr>
            <a:r>
              <a:rPr lang="ru-RU" dirty="0" smtClean="0"/>
              <a:t>привлеченные депозиты</a:t>
            </a:r>
          </a:p>
          <a:p>
            <a:pPr>
              <a:buFontTx/>
              <a:buChar char="-"/>
            </a:pPr>
            <a:r>
              <a:rPr lang="ru-RU" dirty="0" smtClean="0"/>
              <a:t>акции дочерней компании</a:t>
            </a:r>
          </a:p>
          <a:p>
            <a:pPr marL="0" indent="0">
              <a:buNone/>
            </a:pPr>
            <a:r>
              <a:rPr lang="ru-RU" dirty="0" smtClean="0"/>
              <a:t>-   дебиторская задолженность по покупке мебели</a:t>
            </a:r>
          </a:p>
          <a:p>
            <a:pPr>
              <a:buFontTx/>
              <a:buChar char="-"/>
            </a:pPr>
            <a:r>
              <a:rPr lang="ru-RU" dirty="0" smtClean="0"/>
              <a:t>валютный форвард</a:t>
            </a:r>
          </a:p>
          <a:p>
            <a:pPr>
              <a:buFontTx/>
              <a:buChar char="-"/>
            </a:pPr>
            <a:r>
              <a:rPr lang="ru-RU" dirty="0" smtClean="0"/>
              <a:t>кредиторская задолженность по платежам в бюджет</a:t>
            </a:r>
          </a:p>
          <a:p>
            <a:pPr>
              <a:buFontTx/>
              <a:buChar char="-"/>
            </a:pPr>
            <a:r>
              <a:rPr lang="ru-RU" dirty="0" smtClean="0"/>
              <a:t>привилегированные акции собственной эмиссии</a:t>
            </a:r>
          </a:p>
          <a:p>
            <a:pPr>
              <a:buFontTx/>
              <a:buChar char="-"/>
            </a:pPr>
            <a:r>
              <a:rPr lang="ru-RU" dirty="0" err="1" smtClean="0"/>
              <a:t>субординированный</a:t>
            </a:r>
            <a:r>
              <a:rPr lang="ru-RU" dirty="0" smtClean="0"/>
              <a:t>  долг</a:t>
            </a:r>
          </a:p>
          <a:p>
            <a:pPr>
              <a:buFontTx/>
              <a:buChar char="-"/>
            </a:pPr>
            <a:r>
              <a:rPr lang="ru-RU" dirty="0" smtClean="0"/>
              <a:t>паи ТОВ</a:t>
            </a:r>
          </a:p>
          <a:p>
            <a:pPr>
              <a:buFontTx/>
              <a:buChar char="-"/>
            </a:pPr>
            <a:r>
              <a:rPr lang="ru-RU" dirty="0" err="1" smtClean="0"/>
              <a:t>инвестсертификаты</a:t>
            </a:r>
            <a:endParaRPr lang="ru-RU" dirty="0" smtClean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3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17</a:t>
            </a:fld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Виды оценки по МСФО 9</a:t>
            </a:r>
            <a:endParaRPr kumimoji="0" lang="uk-UA" sz="30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4960" y="1916832"/>
            <a:ext cx="2304256" cy="1477328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</a:t>
            </a:r>
          </a:p>
          <a:p>
            <a:pPr algn="ctr"/>
            <a:r>
              <a:rPr lang="en-US" dirty="0" smtClean="0"/>
              <a:t>Amortized cost</a:t>
            </a:r>
          </a:p>
          <a:p>
            <a:pPr algn="ctr"/>
            <a:r>
              <a:rPr lang="en-US" dirty="0" smtClean="0"/>
              <a:t>(</a:t>
            </a:r>
            <a:r>
              <a:rPr lang="ru-RU" dirty="0" smtClean="0"/>
              <a:t>оцениваемые по амортизированной себестоимости)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3419872" y="2636912"/>
            <a:ext cx="2304256" cy="2031325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FVPL</a:t>
            </a:r>
          </a:p>
          <a:p>
            <a:pPr algn="ctr"/>
            <a:r>
              <a:rPr lang="en-US" dirty="0" smtClean="0"/>
              <a:t>Fair value trough PL</a:t>
            </a:r>
          </a:p>
          <a:p>
            <a:pPr algn="ctr"/>
            <a:r>
              <a:rPr lang="en-US" dirty="0" smtClean="0"/>
              <a:t>(</a:t>
            </a:r>
            <a:r>
              <a:rPr lang="ru-RU" dirty="0" smtClean="0"/>
              <a:t>оцениваемые по справедливой стоимости через прибыли или убытки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6228184" y="4409822"/>
            <a:ext cx="2304256" cy="2031325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FVOCI</a:t>
            </a:r>
            <a:endParaRPr lang="ru-RU" dirty="0" smtClean="0"/>
          </a:p>
          <a:p>
            <a:pPr algn="ctr"/>
            <a:r>
              <a:rPr lang="en-US" dirty="0"/>
              <a:t>Fair value trough </a:t>
            </a:r>
            <a:r>
              <a:rPr lang="en-US" dirty="0" smtClean="0"/>
              <a:t>OCI</a:t>
            </a:r>
            <a:endParaRPr lang="en-US" dirty="0"/>
          </a:p>
          <a:p>
            <a:pPr algn="ctr"/>
            <a:r>
              <a:rPr lang="en-US" dirty="0"/>
              <a:t>(</a:t>
            </a:r>
            <a:r>
              <a:rPr lang="ru-RU" dirty="0"/>
              <a:t>оцениваемые по справедливой стоимости через </a:t>
            </a:r>
            <a:r>
              <a:rPr lang="ru-RU" dirty="0" smtClean="0"/>
              <a:t>капитал</a:t>
            </a:r>
            <a:r>
              <a:rPr lang="en-US" dirty="0" smtClean="0"/>
              <a:t>)</a:t>
            </a:r>
            <a:endParaRPr lang="uk-UA" dirty="0"/>
          </a:p>
        </p:txBody>
      </p:sp>
      <p:sp>
        <p:nvSpPr>
          <p:cNvPr id="8" name="Номер слайда 3"/>
          <p:cNvSpPr>
            <a:spLocks noGrp="1"/>
          </p:cNvSpPr>
          <p:nvPr/>
        </p:nvSpPr>
        <p:spPr>
          <a:xfrm>
            <a:off x="4038600" y="326440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uk-UA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D674F25-5597-49FC-B98D-6E04BCE59C2F}" type="slidenum">
              <a:rPr lang="uk-UA" smtClean="0"/>
              <a:pPr/>
              <a:t>17</a:t>
            </a:fld>
            <a:endParaRPr lang="uk-UA" dirty="0"/>
          </a:p>
        </p:txBody>
      </p:sp>
      <p:sp>
        <p:nvSpPr>
          <p:cNvPr id="9" name="Номер слайда 1"/>
          <p:cNvSpPr txBox="1">
            <a:spLocks/>
          </p:cNvSpPr>
          <p:nvPr/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18</a:t>
            </a:fld>
            <a:endParaRPr lang="uk-UA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3118377"/>
              </p:ext>
            </p:extLst>
          </p:nvPr>
        </p:nvGraphicFramePr>
        <p:xfrm>
          <a:off x="395535" y="1397000"/>
          <a:ext cx="8424936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2808312"/>
                <a:gridCol w="28083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Бизнес-модель</a:t>
                      </a:r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SPPI-</a:t>
                      </a: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тест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позитивный</a:t>
                      </a:r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SPPI-</a:t>
                      </a: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тест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негативный</a:t>
                      </a:r>
                      <a:endParaRPr lang="uk-UA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1- Получение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контрактных денежных потоков</a:t>
                      </a:r>
                      <a:endParaRPr lang="uk-UA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Амортизированная себестоимость*</a:t>
                      </a:r>
                      <a:endParaRPr lang="uk-UA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Справедливая стоимость через прибыли или убытки</a:t>
                      </a:r>
                      <a:endParaRPr lang="uk-UA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b="1" dirty="0" smtClean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2- Смешанная </a:t>
                      </a:r>
                      <a:endParaRPr lang="uk-UA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Справедливая стоимость через капитал*</a:t>
                      </a:r>
                      <a:endParaRPr lang="uk-UA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uk-UA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Справедливая стоимость через прибыли или убытки</a:t>
                      </a:r>
                      <a:endParaRPr lang="uk-UA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uk-UA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3- Прочие бизнес-модели </a:t>
                      </a:r>
                      <a:endParaRPr lang="en-US" b="1" dirty="0" smtClean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(«Для продажи и прочее»)</a:t>
                      </a:r>
                      <a:endParaRPr lang="uk-UA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Справедливая стоимость </a:t>
                      </a:r>
                    </a:p>
                    <a:p>
                      <a:pPr algn="ctr"/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через прибыли или убытки</a:t>
                      </a:r>
                      <a:endParaRPr lang="uk-UA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806602" y="497486"/>
            <a:ext cx="7941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Долговые </a:t>
            </a:r>
            <a:r>
              <a:rPr lang="ru-RU" sz="3600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инструменты -активы</a:t>
            </a:r>
            <a:endParaRPr lang="uk-UA" sz="3600" spc="-1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59876" y="5517232"/>
            <a:ext cx="77725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ru-RU" i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Компания </a:t>
            </a:r>
            <a:r>
              <a:rPr lang="ru-RU" i="1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может выбрать учет по справедливая стоимости через прибыли или </a:t>
            </a:r>
            <a:r>
              <a:rPr lang="ru-RU" i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убытки, если это уменьшит учетное несоответствие</a:t>
            </a:r>
            <a:endParaRPr lang="uk-UA" i="1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SPPI-</a:t>
            </a:r>
            <a:r>
              <a:rPr lang="en-US" sz="2400" dirty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solely payments of principal and interest</a:t>
            </a:r>
            <a:endParaRPr lang="uk-UA" sz="2400" dirty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691680" y="1772816"/>
            <a:ext cx="216024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57242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19</a:t>
            </a:fld>
            <a:endParaRPr lang="uk-UA" dirty="0"/>
          </a:p>
        </p:txBody>
      </p:sp>
      <p:sp>
        <p:nvSpPr>
          <p:cNvPr id="44" name="TextBox 43"/>
          <p:cNvSpPr txBox="1"/>
          <p:nvPr/>
        </p:nvSpPr>
        <p:spPr>
          <a:xfrm>
            <a:off x="395536" y="497486"/>
            <a:ext cx="874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Долговые </a:t>
            </a:r>
            <a:r>
              <a:rPr lang="ru-RU" sz="3600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инструменты -обязательства</a:t>
            </a:r>
            <a:endParaRPr lang="uk-UA" sz="3600" spc="-1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84141443"/>
              </p:ext>
            </p:extLst>
          </p:nvPr>
        </p:nvGraphicFramePr>
        <p:xfrm>
          <a:off x="539552" y="1268760"/>
          <a:ext cx="7920879" cy="451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2640293"/>
                <a:gridCol w="2640293"/>
              </a:tblGrid>
              <a:tr h="95188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Характеристика</a:t>
                      </a:r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Выбрана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опция переоценки по справедливой стоимости?</a:t>
                      </a:r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60040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18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нет</a:t>
                      </a:r>
                      <a:endParaRPr lang="uk-UA" sz="18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да</a:t>
                      </a:r>
                      <a:endParaRPr lang="uk-UA" sz="18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Предназначен</a:t>
                      </a:r>
                      <a:r>
                        <a:rPr lang="ru-RU" b="1" baseline="0" dirty="0" smtClean="0">
                          <a:latin typeface="Arial" pitchFamily="34" charset="0"/>
                          <a:cs typeface="Arial" pitchFamily="34" charset="0"/>
                        </a:rPr>
                        <a:t> для торговли</a:t>
                      </a:r>
                      <a:endParaRPr lang="uk-UA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Справедливая стоимость через прибыли или убытки</a:t>
                      </a:r>
                      <a:endParaRPr lang="uk-UA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Arial" pitchFamily="34" charset="0"/>
                          <a:cs typeface="Arial" pitchFamily="34" charset="0"/>
                        </a:rPr>
                        <a:t>Другие цели</a:t>
                      </a:r>
                      <a:endParaRPr lang="uk-UA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Амортизированная себестоимость</a:t>
                      </a:r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Справедливая стоимость: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1/ вследствие ухудшения кредитного риска - </a:t>
                      </a: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 через капитал;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2/</a:t>
                      </a:r>
                      <a:r>
                        <a:rPr lang="ru-RU" baseline="0" dirty="0" smtClean="0">
                          <a:latin typeface="Arial" pitchFamily="34" charset="0"/>
                          <a:cs typeface="Arial" pitchFamily="34" charset="0"/>
                        </a:rPr>
                        <a:t> вследствие других причин - </a:t>
                      </a:r>
                      <a:r>
                        <a:rPr lang="ru-RU" dirty="0" smtClean="0">
                          <a:latin typeface="Arial" pitchFamily="34" charset="0"/>
                          <a:cs typeface="Arial" pitchFamily="34" charset="0"/>
                        </a:rPr>
                        <a:t>прибыли или убытки</a:t>
                      </a:r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7242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-907504"/>
            <a:ext cx="8229600" cy="1600200"/>
          </a:xfrm>
        </p:spPr>
        <p:txBody>
          <a:bodyPr/>
          <a:lstStyle/>
          <a:p>
            <a:r>
              <a:rPr lang="ru-RU" sz="3600" i="1" dirty="0">
                <a:solidFill>
                  <a:schemeClr val="accent6">
                    <a:lumMod val="50000"/>
                  </a:schemeClr>
                </a:solidFill>
              </a:rPr>
              <a:t>П</a:t>
            </a:r>
            <a:r>
              <a:rPr lang="ru-RU" sz="3600" i="1" dirty="0" smtClean="0">
                <a:solidFill>
                  <a:schemeClr val="accent6">
                    <a:lumMod val="50000"/>
                  </a:schemeClr>
                </a:solidFill>
              </a:rPr>
              <a:t>лан</a:t>
            </a:r>
            <a:endParaRPr lang="uk-UA" sz="36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91264" cy="6048672"/>
          </a:xfrm>
        </p:spPr>
        <p:txBody>
          <a:bodyPr>
            <a:normAutofit fontScale="77500" lnSpcReduction="20000"/>
          </a:bodyPr>
          <a:lstStyle/>
          <a:p>
            <a:pPr marL="457200" lvl="0" indent="-457200">
              <a:buNone/>
            </a:pPr>
            <a:r>
              <a:rPr lang="ru-RU" sz="2600" dirty="0" smtClean="0"/>
              <a:t>       2.  Цель и нормативно- правовая база применения метода дисконтирования денежных потоков в бухгалтерском учете</a:t>
            </a:r>
            <a:endParaRPr lang="en-US" sz="2600" dirty="0" smtClean="0"/>
          </a:p>
          <a:p>
            <a:pPr marL="457200" lvl="0" indent="-457200">
              <a:buFontTx/>
              <a:buChar char="-"/>
            </a:pPr>
            <a:r>
              <a:rPr lang="ru-RU" sz="2600" dirty="0" smtClean="0"/>
              <a:t>Цель применения метода дисконтирования в бухгалтерском учете;</a:t>
            </a:r>
          </a:p>
          <a:p>
            <a:pPr marL="457200" lvl="0" indent="-457200">
              <a:buFontTx/>
              <a:buChar char="-"/>
            </a:pPr>
            <a:r>
              <a:rPr lang="ru-RU" sz="2600" dirty="0" smtClean="0"/>
              <a:t>Основные МСФО,  требующие применения метода дисконтирования денежных потоков</a:t>
            </a:r>
          </a:p>
          <a:p>
            <a:pPr marL="457200" indent="-457200">
              <a:buFontTx/>
              <a:buChar char="-"/>
            </a:pPr>
            <a:r>
              <a:rPr lang="ru-RU" sz="2600" dirty="0" smtClean="0"/>
              <a:t>Нормативные документы, содержащие формулы и инструкции по применению метода дисконтирования</a:t>
            </a:r>
          </a:p>
          <a:p>
            <a:pPr marL="457200" lvl="0" indent="-457200">
              <a:buFontTx/>
              <a:buChar char="-"/>
            </a:pPr>
            <a:endParaRPr lang="en-US" sz="2600" dirty="0" smtClean="0"/>
          </a:p>
          <a:p>
            <a:pPr marL="457200" lvl="0" indent="-457200">
              <a:buNone/>
            </a:pPr>
            <a:r>
              <a:rPr lang="ru-RU" sz="2600" dirty="0" smtClean="0"/>
              <a:t>        3. Применение метода дисконтирования в учете финансовых инструментов </a:t>
            </a:r>
          </a:p>
          <a:p>
            <a:pPr marL="457200" lvl="0" indent="-457200">
              <a:buFontTx/>
              <a:buChar char="-"/>
            </a:pPr>
            <a:r>
              <a:rPr lang="ru-RU" sz="2600" dirty="0" smtClean="0"/>
              <a:t>Полученные и выданные кредиты и депозиты</a:t>
            </a:r>
          </a:p>
          <a:p>
            <a:pPr marL="457200" indent="-457200">
              <a:buFontTx/>
              <a:buChar char="-"/>
            </a:pPr>
            <a:r>
              <a:rPr lang="ru-RU" sz="2600" dirty="0" err="1" smtClean="0"/>
              <a:t>Субординированный</a:t>
            </a:r>
            <a:r>
              <a:rPr lang="ru-RU" sz="2600" dirty="0" smtClean="0"/>
              <a:t> долг</a:t>
            </a:r>
          </a:p>
          <a:p>
            <a:pPr marL="457200" lvl="0" indent="-457200">
              <a:buFontTx/>
              <a:buChar char="-"/>
            </a:pPr>
            <a:r>
              <a:rPr lang="ru-RU" sz="2600" dirty="0" smtClean="0"/>
              <a:t>Выпущенные и приобретенные долговые ценные бумаги</a:t>
            </a:r>
          </a:p>
          <a:p>
            <a:pPr marL="457200" lvl="0" indent="-457200">
              <a:buFontTx/>
              <a:buChar char="-"/>
            </a:pPr>
            <a:r>
              <a:rPr lang="ru-RU" sz="2600" dirty="0" smtClean="0"/>
              <a:t>Возвратная финансовая помощь (+ обсуждение, как учитывать возвратную помощью). Льготные кредиты</a:t>
            </a:r>
          </a:p>
          <a:p>
            <a:pPr marL="457200" lvl="0" indent="-457200">
              <a:buFontTx/>
              <a:buChar char="-"/>
            </a:pPr>
            <a:r>
              <a:rPr lang="ru-RU" sz="2600" dirty="0" smtClean="0"/>
              <a:t>Приобретение кредитов и дебиторской задолженности (в том числе, обесцененных)</a:t>
            </a:r>
          </a:p>
          <a:p>
            <a:pPr marL="800100" lvl="1" indent="-342900">
              <a:buNone/>
            </a:pPr>
            <a:endParaRPr lang="ru-RU" sz="2600" dirty="0" smtClean="0"/>
          </a:p>
          <a:p>
            <a:pPr marL="0" indent="0">
              <a:buNone/>
            </a:pPr>
            <a:endParaRPr lang="ru-RU" sz="20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89701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20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4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01.01.2018 выдан кредит:</a:t>
            </a:r>
          </a:p>
          <a:p>
            <a:pPr>
              <a:buFontTx/>
              <a:buChar char="-"/>
            </a:pPr>
            <a:r>
              <a:rPr lang="ru-RU" sz="2000" dirty="0" smtClean="0"/>
              <a:t>Сумма - 90 тыс. </a:t>
            </a:r>
            <a:r>
              <a:rPr lang="ru-RU" sz="2000" dirty="0" err="1" smtClean="0"/>
              <a:t>грн</a:t>
            </a: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Расходы, связанные с выдачей -  4 тыс. </a:t>
            </a:r>
            <a:r>
              <a:rPr lang="ru-RU" sz="2000" dirty="0" err="1" smtClean="0"/>
              <a:t>грн</a:t>
            </a: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 smtClean="0"/>
              <a:t>Ставка  – 10% годовых (выплата  в конце срока)</a:t>
            </a:r>
          </a:p>
          <a:p>
            <a:pPr>
              <a:buFontTx/>
              <a:buChar char="-"/>
            </a:pPr>
            <a:r>
              <a:rPr lang="ru-RU" sz="2000" dirty="0" smtClean="0"/>
              <a:t>срок до погашения -31.12.2019</a:t>
            </a:r>
          </a:p>
          <a:p>
            <a:pPr marL="0" indent="0">
              <a:buNone/>
            </a:pPr>
            <a:r>
              <a:rPr lang="ru-RU" sz="2000" dirty="0" smtClean="0"/>
              <a:t>_______________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Необходимо: расписать учет по трем вариантам оценки</a:t>
            </a: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По амортизированной себестоимости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Первоначальное признание</a:t>
            </a:r>
          </a:p>
          <a:p>
            <a:pPr marL="0" indent="0">
              <a:buNone/>
            </a:pPr>
            <a:r>
              <a:rPr lang="ru-RU" dirty="0" smtClean="0"/>
              <a:t>Номинал 90 тыс. </a:t>
            </a:r>
            <a:r>
              <a:rPr lang="ru-RU" dirty="0" err="1" smtClean="0"/>
              <a:t>грн</a:t>
            </a:r>
            <a:r>
              <a:rPr lang="ru-RU" dirty="0" smtClean="0"/>
              <a:t> +</a:t>
            </a:r>
          </a:p>
          <a:p>
            <a:pPr marL="0" indent="0">
              <a:buNone/>
            </a:pPr>
            <a:r>
              <a:rPr lang="ru-RU" dirty="0" smtClean="0"/>
              <a:t>Расходы   4 тыс.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_______________</a:t>
            </a:r>
          </a:p>
          <a:p>
            <a:pPr marL="0" indent="0">
              <a:buNone/>
            </a:pPr>
            <a:r>
              <a:rPr lang="ru-RU" dirty="0" smtClean="0"/>
              <a:t>94 тыс.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Необходимо – рассчитать ЭПС (ставку доходности)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94 000 = 120 000/ (1+ЭПС)</a:t>
            </a:r>
            <a:r>
              <a:rPr lang="ru-RU" baseline="30000" dirty="0" smtClean="0"/>
              <a:t>2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ЭПС = 13%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21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880848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Оценка на 31.12.2018</a:t>
            </a:r>
          </a:p>
          <a:p>
            <a:pPr marL="0" indent="0">
              <a:buNone/>
            </a:pPr>
            <a:r>
              <a:rPr lang="ru-RU" dirty="0" smtClean="0"/>
              <a:t>94 </a:t>
            </a:r>
            <a:r>
              <a:rPr lang="ru-RU" dirty="0" err="1" smtClean="0"/>
              <a:t>тыс.грн</a:t>
            </a:r>
            <a:r>
              <a:rPr lang="ru-RU" dirty="0" smtClean="0"/>
              <a:t>. *1,13= 106 </a:t>
            </a:r>
            <a:r>
              <a:rPr lang="ru-RU" dirty="0" err="1" smtClean="0"/>
              <a:t>тыс.грн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Процентный доход за 2018 = 106-94 =12 </a:t>
            </a:r>
            <a:r>
              <a:rPr lang="ru-RU" dirty="0" err="1" smtClean="0"/>
              <a:t>тыс.грн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22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9284302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23</a:t>
            </a:fld>
            <a:endParaRPr lang="uk-UA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09600" y="1752601"/>
            <a:ext cx="8229600" cy="2764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Оценка на 31.12.2019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106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тыс.грн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 *1,13= 120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тыс.грн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Процентный доход за 2019 = 120-106 =14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тыс.грн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Погашение 120 тыс.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грн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– итого БС =0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11065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По </a:t>
            </a:r>
            <a:r>
              <a:rPr lang="en-US" dirty="0" smtClean="0"/>
              <a:t>FVOCI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Первоначальное признание</a:t>
            </a:r>
          </a:p>
          <a:p>
            <a:pPr marL="0" indent="0">
              <a:buNone/>
            </a:pPr>
            <a:r>
              <a:rPr lang="ru-RU" dirty="0" smtClean="0"/>
              <a:t>Номинал 90 тыс. </a:t>
            </a:r>
            <a:r>
              <a:rPr lang="ru-RU" dirty="0" err="1" smtClean="0"/>
              <a:t>грн</a:t>
            </a:r>
            <a:r>
              <a:rPr lang="ru-RU" dirty="0" smtClean="0"/>
              <a:t> +</a:t>
            </a:r>
          </a:p>
          <a:p>
            <a:pPr marL="0" indent="0">
              <a:buNone/>
            </a:pPr>
            <a:r>
              <a:rPr lang="ru-RU" dirty="0" smtClean="0"/>
              <a:t>Расходы   4 тыс.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_______________</a:t>
            </a:r>
          </a:p>
          <a:p>
            <a:pPr marL="0" indent="0">
              <a:buNone/>
            </a:pPr>
            <a:r>
              <a:rPr lang="ru-RU" dirty="0" smtClean="0"/>
              <a:t>94 тыс.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Необходимо – рассчитать ЭПС (ставку доходности)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94 000 = 120 000/ (1+ЭПС)</a:t>
            </a:r>
            <a:r>
              <a:rPr lang="ru-RU" baseline="30000" dirty="0" smtClean="0"/>
              <a:t>2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ЭПС = 13%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24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515302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Оценка на 31.12.2018</a:t>
            </a:r>
          </a:p>
          <a:p>
            <a:pPr marL="0" indent="0">
              <a:buNone/>
            </a:pPr>
            <a:r>
              <a:rPr lang="ru-RU" dirty="0" smtClean="0"/>
              <a:t>94 </a:t>
            </a:r>
            <a:r>
              <a:rPr lang="ru-RU" dirty="0" err="1" smtClean="0"/>
              <a:t>тыс.грн</a:t>
            </a:r>
            <a:r>
              <a:rPr lang="ru-RU" dirty="0" smtClean="0"/>
              <a:t>. *1,13= 106 </a:t>
            </a:r>
            <a:r>
              <a:rPr lang="ru-RU" dirty="0" err="1" smtClean="0"/>
              <a:t>тыс.грн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Процентный доход за 2018 = 106-94 =12 </a:t>
            </a:r>
            <a:r>
              <a:rPr lang="ru-RU" dirty="0" err="1" smtClean="0"/>
              <a:t>тыс.грн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Допустим, справедливая стоимость кредита на 31.12.2018 – 110 </a:t>
            </a:r>
            <a:r>
              <a:rPr lang="ru-RU" dirty="0" err="1" smtClean="0"/>
              <a:t>тыс.грн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Переоценка 110 – 106 = 4 </a:t>
            </a:r>
            <a:r>
              <a:rPr lang="ru-RU" dirty="0" err="1" smtClean="0"/>
              <a:t>тыс</a:t>
            </a:r>
            <a:r>
              <a:rPr lang="ru-RU" dirty="0" smtClean="0"/>
              <a:t> – на резерв переоценки в капитале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25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205842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По </a:t>
            </a:r>
            <a:r>
              <a:rPr lang="en-US" dirty="0" smtClean="0"/>
              <a:t>FVPL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Первоначальное признание</a:t>
            </a:r>
          </a:p>
          <a:p>
            <a:pPr marL="0" indent="0">
              <a:buNone/>
            </a:pPr>
            <a:r>
              <a:rPr lang="ru-RU" dirty="0" smtClean="0"/>
              <a:t>Номинал 90 тыс. </a:t>
            </a:r>
            <a:r>
              <a:rPr lang="ru-RU" dirty="0" err="1" smtClean="0"/>
              <a:t>грн</a:t>
            </a: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_______________</a:t>
            </a:r>
          </a:p>
          <a:p>
            <a:pPr marL="0" indent="0">
              <a:buNone/>
            </a:pPr>
            <a:r>
              <a:rPr lang="ru-RU" dirty="0" smtClean="0"/>
              <a:t>9</a:t>
            </a:r>
            <a:r>
              <a:rPr lang="en-US" dirty="0" smtClean="0"/>
              <a:t>0</a:t>
            </a:r>
            <a:r>
              <a:rPr lang="ru-RU" dirty="0" smtClean="0"/>
              <a:t> тыс.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26</a:t>
            </a:fld>
            <a:endParaRPr lang="uk-UA" dirty="0"/>
          </a:p>
        </p:txBody>
      </p:sp>
      <p:sp>
        <p:nvSpPr>
          <p:cNvPr id="5" name="Стрелка вниз 4"/>
          <p:cNvSpPr/>
          <p:nvPr/>
        </p:nvSpPr>
        <p:spPr>
          <a:xfrm>
            <a:off x="1619672" y="3789040"/>
            <a:ext cx="36004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трелка вниз 5"/>
          <p:cNvSpPr/>
          <p:nvPr/>
        </p:nvSpPr>
        <p:spPr>
          <a:xfrm>
            <a:off x="6804248" y="3717032"/>
            <a:ext cx="36004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1520" y="4869160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 выделением процентных расходов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80112" y="4869160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Без выделения</a:t>
            </a:r>
          </a:p>
          <a:p>
            <a:pPr algn="ctr"/>
            <a:r>
              <a:rPr lang="ru-RU" dirty="0" smtClean="0"/>
              <a:t> процентных расходов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594454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9906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Амортизированная себестоимость </a:t>
            </a:r>
            <a:r>
              <a:rPr lang="en-US" sz="3200" dirty="0" err="1" smtClean="0"/>
              <a:t>vs</a:t>
            </a:r>
            <a:r>
              <a:rPr lang="en-US" sz="3200" dirty="0" smtClean="0"/>
              <a:t> </a:t>
            </a:r>
            <a:r>
              <a:rPr lang="ru-RU" sz="3200" dirty="0" smtClean="0"/>
              <a:t>Валовая балансовая стоимость и</a:t>
            </a:r>
            <a:br>
              <a:rPr lang="ru-RU" sz="3200" dirty="0" smtClean="0"/>
            </a:br>
            <a:r>
              <a:rPr lang="ru-RU" sz="3200" dirty="0" smtClean="0"/>
              <a:t>Балансовая стоимость</a:t>
            </a:r>
            <a:endParaRPr lang="en-US" sz="32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23528" y="2564904"/>
          <a:ext cx="2952328" cy="306871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952328"/>
              </a:tblGrid>
              <a:tr h="596186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Основная сумма («тело»)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Начисленные проценты</a:t>
                      </a:r>
                      <a:endParaRPr lang="en-US" dirty="0"/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r>
                        <a:rPr lang="ru-RU" dirty="0" smtClean="0"/>
                        <a:t>+/-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Неамортизированный дисконт/ премия</a:t>
                      </a:r>
                      <a:endParaRPr lang="en-US" dirty="0"/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Резерв</a:t>
                      </a:r>
                      <a:endParaRPr lang="en-US" dirty="0"/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dirty="0" smtClean="0"/>
                        <a:t>+/-</a:t>
                      </a:r>
                      <a:r>
                        <a:rPr lang="ru-RU" baseline="0" dirty="0" smtClean="0"/>
                        <a:t> Переоценка (для активов </a:t>
                      </a:r>
                      <a:r>
                        <a:rPr lang="en-US" baseline="0" dirty="0" smtClean="0"/>
                        <a:t>FVOCI)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27</a:t>
            </a:fld>
            <a:endParaRPr lang="uk-UA" dirty="0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3491880" y="2545270"/>
            <a:ext cx="216024" cy="18722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51920" y="3193342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Валовая балансовая стоимость</a:t>
            </a:r>
            <a:endParaRPr lang="en-US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5292080" y="2473262"/>
            <a:ext cx="216024" cy="24482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652120" y="3409366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Амортизи</a:t>
            </a:r>
            <a:r>
              <a:rPr lang="en-US" dirty="0" smtClean="0"/>
              <a:t>-</a:t>
            </a:r>
          </a:p>
          <a:p>
            <a:r>
              <a:rPr lang="ru-RU" dirty="0" err="1" smtClean="0"/>
              <a:t>рованная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smtClean="0"/>
              <a:t>себе</a:t>
            </a:r>
            <a:r>
              <a:rPr lang="en-US" dirty="0" smtClean="0"/>
              <a:t>-</a:t>
            </a:r>
          </a:p>
          <a:p>
            <a:r>
              <a:rPr lang="ru-RU" dirty="0" smtClean="0"/>
              <a:t>стоимость</a:t>
            </a:r>
            <a:endParaRPr lang="en-US" dirty="0"/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7164288" y="2420888"/>
            <a:ext cx="216024" cy="33843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452320" y="386104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Балансовая</a:t>
            </a:r>
            <a:endParaRPr lang="en-US" dirty="0" smtClean="0"/>
          </a:p>
          <a:p>
            <a:r>
              <a:rPr lang="ru-RU" dirty="0" smtClean="0"/>
              <a:t>стоимость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691480"/>
          </a:xfrm>
        </p:spPr>
        <p:txBody>
          <a:bodyPr/>
          <a:lstStyle/>
          <a:p>
            <a:r>
              <a:rPr lang="ru-RU" sz="2400" dirty="0" smtClean="0"/>
              <a:t>Депозиты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28</a:t>
            </a:fld>
            <a:endParaRPr lang="uk-UA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1484784"/>
            <a:ext cx="2743200" cy="9144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Межбанковские</a:t>
            </a:r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3347864" y="1484784"/>
            <a:ext cx="2743200" cy="9144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Клиентские</a:t>
            </a:r>
            <a:endParaRPr lang="uk-UA" dirty="0"/>
          </a:p>
        </p:txBody>
      </p:sp>
      <p:sp>
        <p:nvSpPr>
          <p:cNvPr id="10" name="TextBox 9"/>
          <p:cNvSpPr txBox="1"/>
          <p:nvPr/>
        </p:nvSpPr>
        <p:spPr>
          <a:xfrm>
            <a:off x="6228184" y="1484783"/>
            <a:ext cx="2743200" cy="914400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Депозитные сертификаты</a:t>
            </a:r>
            <a:endParaRPr lang="uk-UA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2852936"/>
            <a:ext cx="11521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Разме-щенные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91680" y="2852936"/>
            <a:ext cx="11521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Привле-ченные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95536" y="3861048"/>
            <a:ext cx="244827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ru-RU" dirty="0" smtClean="0"/>
              <a:t>Срочные</a:t>
            </a:r>
          </a:p>
          <a:p>
            <a:pPr algn="ctr">
              <a:buFontTx/>
              <a:buChar char="-"/>
            </a:pPr>
            <a:r>
              <a:rPr lang="ru-RU" dirty="0" smtClean="0"/>
              <a:t> До востребования</a:t>
            </a:r>
          </a:p>
          <a:p>
            <a:pPr algn="ctr">
              <a:buFontTx/>
              <a:buChar char="-"/>
            </a:pPr>
            <a:r>
              <a:rPr lang="ru-RU" dirty="0" smtClean="0"/>
              <a:t> </a:t>
            </a:r>
            <a:r>
              <a:rPr lang="ru-RU" dirty="0" err="1" smtClean="0"/>
              <a:t>Овернайты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635896" y="3861048"/>
            <a:ext cx="244827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ru-RU" dirty="0" smtClean="0"/>
              <a:t>Срочные</a:t>
            </a:r>
          </a:p>
          <a:p>
            <a:pPr algn="ctr">
              <a:buFontTx/>
              <a:buChar char="-"/>
            </a:pPr>
            <a:endParaRPr lang="ru-RU" dirty="0" smtClean="0"/>
          </a:p>
          <a:p>
            <a:pPr algn="ctr">
              <a:buFontTx/>
              <a:buChar char="-"/>
            </a:pPr>
            <a:r>
              <a:rPr lang="ru-RU" dirty="0" smtClean="0"/>
              <a:t> До востребования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691480"/>
          </a:xfrm>
        </p:spPr>
        <p:txBody>
          <a:bodyPr/>
          <a:lstStyle/>
          <a:p>
            <a:r>
              <a:rPr lang="ru-RU" sz="2400" dirty="0" err="1" smtClean="0"/>
              <a:t>Субординированный</a:t>
            </a:r>
            <a:r>
              <a:rPr lang="ru-RU" sz="2400" dirty="0" smtClean="0"/>
              <a:t> долг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29</a:t>
            </a:fld>
            <a:endParaRPr lang="uk-UA" dirty="0"/>
          </a:p>
        </p:txBody>
      </p:sp>
      <p:sp>
        <p:nvSpPr>
          <p:cNvPr id="13" name="TextBox 12"/>
          <p:cNvSpPr txBox="1"/>
          <p:nvPr/>
        </p:nvSpPr>
        <p:spPr>
          <a:xfrm>
            <a:off x="467544" y="1196752"/>
            <a:ext cx="813690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обычные необеспеченные долговые капитальные инструменты (составные элементы капитала), которые согласно договору не могут быть взяты из банка ранее пяти лет, а в случае банкротства или ликвидации возвращаются инвестору после погашения претензий других кредиторов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7544" y="2708920"/>
            <a:ext cx="813690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Сумма </a:t>
            </a:r>
            <a:r>
              <a:rPr lang="ru-RU" dirty="0" err="1" smtClean="0"/>
              <a:t>субординированного</a:t>
            </a:r>
            <a:r>
              <a:rPr lang="ru-RU" dirty="0" smtClean="0"/>
              <a:t> долга, включенного в капитал, ежегодно уменьшается на 20% ее первоначального размера в течение пяти последних лет действия договора.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67544" y="4017838"/>
            <a:ext cx="8136904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включаются в капитал банка после получения разрешения НБУ если:</a:t>
            </a:r>
          </a:p>
          <a:p>
            <a:r>
              <a:rPr lang="ru-RU" dirty="0" smtClean="0"/>
              <a:t>- являются необеспеченными, </a:t>
            </a:r>
            <a:r>
              <a:rPr lang="ru-RU" dirty="0" err="1" smtClean="0"/>
              <a:t>субординированным</a:t>
            </a:r>
            <a:r>
              <a:rPr lang="ru-RU" dirty="0" smtClean="0"/>
              <a:t> и полностью уплаченными;</a:t>
            </a:r>
          </a:p>
          <a:p>
            <a:r>
              <a:rPr lang="ru-RU" dirty="0" smtClean="0"/>
              <a:t>- не могут быть погашены по инициативе владельца;</a:t>
            </a:r>
          </a:p>
          <a:p>
            <a:r>
              <a:rPr lang="ru-RU" dirty="0" smtClean="0"/>
              <a:t>- могут свободно участвовать в покрытии убытков без предъявления банку требования о прекращении торговых операций;</a:t>
            </a:r>
          </a:p>
          <a:p>
            <a:r>
              <a:rPr lang="ru-RU" dirty="0" smtClean="0"/>
              <a:t>- за ними разрешается отсрочка обслуживания обязательств по уплате процентов, если уровень прибыльности не позволяет банку осуществить такие выплаты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408712"/>
          </a:xfrm>
        </p:spPr>
        <p:txBody>
          <a:bodyPr>
            <a:normAutofit fontScale="77500" lnSpcReduction="20000"/>
          </a:bodyPr>
          <a:lstStyle/>
          <a:p>
            <a:pPr marL="800100" lvl="1" indent="-342900">
              <a:buNone/>
            </a:pPr>
            <a:r>
              <a:rPr lang="ru-RU" sz="2600" dirty="0" smtClean="0"/>
              <a:t>4. Основные практические аспекты применения метода дисконтирования в учете финансовых инструментов</a:t>
            </a:r>
          </a:p>
          <a:p>
            <a:pPr>
              <a:buFontTx/>
              <a:buChar char="-"/>
            </a:pPr>
            <a:r>
              <a:rPr lang="ru-RU" sz="2500" dirty="0" smtClean="0"/>
              <a:t>Кредиты с плавающей ставкой</a:t>
            </a:r>
          </a:p>
          <a:p>
            <a:pPr>
              <a:buFontTx/>
              <a:buChar char="-"/>
            </a:pPr>
            <a:r>
              <a:rPr lang="ru-RU" sz="2500" dirty="0" smtClean="0"/>
              <a:t>Пересмотр процентной ставки</a:t>
            </a:r>
          </a:p>
          <a:p>
            <a:pPr>
              <a:buFontTx/>
              <a:buChar char="-"/>
            </a:pPr>
            <a:r>
              <a:rPr lang="ru-RU" sz="2500" dirty="0" smtClean="0"/>
              <a:t>Досрочное погашение</a:t>
            </a:r>
          </a:p>
          <a:p>
            <a:pPr>
              <a:buFontTx/>
              <a:buChar char="-"/>
            </a:pPr>
            <a:r>
              <a:rPr lang="ru-RU" sz="2500" dirty="0" smtClean="0"/>
              <a:t>Получение комиссий после выдачи кредита</a:t>
            </a:r>
          </a:p>
          <a:p>
            <a:pPr>
              <a:buFontTx/>
              <a:buChar char="-"/>
            </a:pPr>
            <a:r>
              <a:rPr lang="ru-RU" sz="2500" dirty="0" smtClean="0"/>
              <a:t>Просрочка кредита</a:t>
            </a:r>
          </a:p>
          <a:p>
            <a:pPr>
              <a:buFontTx/>
              <a:buChar char="-"/>
            </a:pPr>
            <a:r>
              <a:rPr lang="ru-RU" sz="2500" dirty="0" smtClean="0"/>
              <a:t>Формирование резервов</a:t>
            </a:r>
          </a:p>
          <a:p>
            <a:pPr>
              <a:buFontTx/>
              <a:buChar char="-"/>
            </a:pPr>
            <a:r>
              <a:rPr lang="ru-RU" sz="2500" dirty="0" smtClean="0"/>
              <a:t>Особенности начисления процентных доходов для кредитов на 3-ей стадии  обесценения</a:t>
            </a:r>
          </a:p>
          <a:p>
            <a:pPr>
              <a:buFontTx/>
              <a:buChar char="-"/>
            </a:pPr>
            <a:r>
              <a:rPr lang="ru-RU" sz="2500" dirty="0" smtClean="0"/>
              <a:t>Реструктуризация и прочие виды модификаций</a:t>
            </a:r>
          </a:p>
          <a:p>
            <a:pPr marL="457200" lvl="0" indent="-457200">
              <a:buNone/>
            </a:pPr>
            <a:endParaRPr lang="en-US" sz="2600" dirty="0" smtClean="0"/>
          </a:p>
          <a:p>
            <a:pPr marL="457200" lvl="0" indent="-457200">
              <a:buNone/>
            </a:pPr>
            <a:r>
              <a:rPr lang="ru-RU" sz="2600" dirty="0" smtClean="0"/>
              <a:t>5. Применение метода дисконтирования в учете прочих статей финансовой отчетности</a:t>
            </a:r>
            <a:endParaRPr lang="en-US" sz="2600" dirty="0" smtClean="0"/>
          </a:p>
          <a:p>
            <a:pPr marL="800100" lvl="1" indent="-342900">
              <a:buNone/>
            </a:pPr>
            <a:r>
              <a:rPr lang="ru-RU" sz="2600" dirty="0" smtClean="0"/>
              <a:t>- Выручка, содержащая значительный компонент финансирования</a:t>
            </a:r>
          </a:p>
          <a:p>
            <a:pPr marL="800100" lvl="1" indent="-342900">
              <a:buNone/>
            </a:pPr>
            <a:r>
              <a:rPr lang="ru-RU" sz="2600" dirty="0" smtClean="0"/>
              <a:t>- Приобретение активов с существенной  отсрочкой платежа</a:t>
            </a:r>
            <a:endParaRPr lang="en-US" sz="2600" dirty="0" smtClean="0"/>
          </a:p>
          <a:p>
            <a:pPr marL="800100" lvl="1" indent="-342900">
              <a:buNone/>
            </a:pPr>
            <a:r>
              <a:rPr lang="ru-RU" sz="2600" dirty="0" smtClean="0"/>
              <a:t>- Долгосрочная дебиторская и кредиторская задолженность</a:t>
            </a:r>
            <a:endParaRPr lang="en-US" sz="2600" dirty="0" smtClean="0"/>
          </a:p>
          <a:p>
            <a:pPr marL="800100" lvl="1" indent="-342900">
              <a:buNone/>
            </a:pPr>
            <a:r>
              <a:rPr lang="ru-RU" sz="2600" dirty="0" smtClean="0"/>
              <a:t>- Аренда</a:t>
            </a:r>
            <a:endParaRPr lang="en-US" sz="2600" dirty="0" smtClean="0"/>
          </a:p>
          <a:p>
            <a:pPr marL="800100" lvl="1" indent="-342900">
              <a:buNone/>
            </a:pPr>
            <a:r>
              <a:rPr lang="ru-RU" sz="2600" dirty="0" smtClean="0"/>
              <a:t>- Обесценение активов (уменьшение полезности)</a:t>
            </a:r>
            <a:endParaRPr lang="en-US" sz="2600" dirty="0" smtClean="0"/>
          </a:p>
          <a:p>
            <a:pPr marL="800100" lvl="1" indent="-342900">
              <a:buNone/>
            </a:pPr>
            <a:r>
              <a:rPr lang="ru-RU" sz="2600" dirty="0" smtClean="0"/>
              <a:t>- Обеспечения по МСБУ 37 (т.н. «резервы») </a:t>
            </a:r>
            <a:endParaRPr lang="ru-RU" sz="20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</a:t>
            </a:fld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389701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30</a:t>
            </a:fld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404664"/>
            <a:ext cx="8136904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Процентная ставка по </a:t>
            </a:r>
            <a:r>
              <a:rPr lang="ru-RU" dirty="0" err="1" smtClean="0"/>
              <a:t>субординированным</a:t>
            </a:r>
            <a:r>
              <a:rPr lang="ru-RU" dirty="0" smtClean="0"/>
              <a:t> долгам не может превышать в течение всего периода действия соглашения максимальной ставки привлечения </a:t>
            </a:r>
            <a:r>
              <a:rPr lang="ru-RU" dirty="0" err="1" smtClean="0"/>
              <a:t>субординированных</a:t>
            </a:r>
            <a:r>
              <a:rPr lang="ru-RU" dirty="0" smtClean="0"/>
              <a:t> средств, установленной решением Правления Национального банка учитывая экономические условия на рынке банковских услуг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В случае привлечения средств на условиях </a:t>
            </a:r>
            <a:r>
              <a:rPr lang="ru-RU" dirty="0" err="1" smtClean="0"/>
              <a:t>субординированного</a:t>
            </a:r>
            <a:r>
              <a:rPr lang="ru-RU" dirty="0" smtClean="0"/>
              <a:t> долга путем выпуска облигаций процентная ставка остается неизменной в течение всего периода обращения облигаций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340768"/>
            <a:ext cx="8229600" cy="691480"/>
          </a:xfrm>
        </p:spPr>
        <p:txBody>
          <a:bodyPr/>
          <a:lstStyle/>
          <a:p>
            <a:r>
              <a:rPr lang="ru-RU" sz="2400" dirty="0" smtClean="0"/>
              <a:t>Выпущенные и приобретенные</a:t>
            </a:r>
            <a:br>
              <a:rPr lang="ru-RU" sz="2400" dirty="0" smtClean="0"/>
            </a:br>
            <a:r>
              <a:rPr lang="ru-RU" sz="2400" dirty="0" smtClean="0"/>
              <a:t> долговые ценные бумаги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31</a:t>
            </a:fld>
            <a:endParaRPr lang="uk-UA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1484784"/>
            <a:ext cx="3826042" cy="369332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Приобретенные </a:t>
            </a:r>
            <a:endParaRPr lang="uk-UA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2132857"/>
            <a:ext cx="38164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ОВГЗ </a:t>
            </a:r>
            <a:r>
              <a:rPr lang="ru-RU" dirty="0" err="1" smtClean="0"/>
              <a:t>гривневые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1520" y="3933056"/>
            <a:ext cx="38164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Депозитные сертификаты НБУ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51520" y="2699628"/>
            <a:ext cx="38164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ОВГЗ валютные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51520" y="3275692"/>
            <a:ext cx="38164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ОВГЗ индексные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1520" y="5157192"/>
            <a:ext cx="38164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Облигации компаний и банков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51520" y="4509120"/>
            <a:ext cx="38164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Депозитные сертификаты банков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51520" y="5867980"/>
            <a:ext cx="381642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«Пограничные» ФИ, классифицированные как ФО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634390" y="1495817"/>
            <a:ext cx="3826042" cy="369332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Выпущенные </a:t>
            </a:r>
            <a:endParaRPr lang="uk-UA" dirty="0"/>
          </a:p>
        </p:txBody>
      </p:sp>
      <p:sp>
        <p:nvSpPr>
          <p:cNvPr id="20" name="TextBox 19"/>
          <p:cNvSpPr txBox="1"/>
          <p:nvPr/>
        </p:nvSpPr>
        <p:spPr>
          <a:xfrm>
            <a:off x="4634390" y="3944089"/>
            <a:ext cx="38164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Депозитные сертификаты банка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644008" y="4509120"/>
            <a:ext cx="38164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Облигации банка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644008" y="5157192"/>
            <a:ext cx="381642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«Пограничные» ФИ, классифицированные как ФО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Возвратная финансовая помощь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32</a:t>
            </a:fld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2564904"/>
            <a:ext cx="2158353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+mj-lt"/>
              </a:rPr>
              <a:t>безвозвратная</a:t>
            </a:r>
            <a:endParaRPr lang="uk-UA" b="1" dirty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1196752"/>
            <a:ext cx="345638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+mj-lt"/>
              </a:rPr>
              <a:t>финансовая помощь</a:t>
            </a:r>
            <a:endParaRPr lang="en-US" b="1" dirty="0" smtClean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059832" y="2132856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940152" y="2492896"/>
            <a:ext cx="2158353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+mj-lt"/>
              </a:rPr>
              <a:t>возвратная</a:t>
            </a:r>
            <a:endParaRPr lang="uk-UA" b="1" dirty="0">
              <a:latin typeface="+mj-lt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6228184" y="2132856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1187624" y="2924944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915816" y="2924944"/>
            <a:ext cx="28803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6156176" y="2924944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668344" y="2852936"/>
            <a:ext cx="28803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1520" y="3429000"/>
            <a:ext cx="215835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+mj-lt"/>
              </a:rPr>
              <a:t>от собственников</a:t>
            </a:r>
            <a:endParaRPr lang="uk-UA" b="1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29671" y="3429000"/>
            <a:ext cx="179831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+mj-lt"/>
              </a:rPr>
              <a:t>от третьих </a:t>
            </a:r>
          </a:p>
          <a:p>
            <a:pPr algn="ctr"/>
            <a:r>
              <a:rPr lang="ru-RU" b="1" dirty="0" smtClean="0">
                <a:latin typeface="+mj-lt"/>
              </a:rPr>
              <a:t>лиц</a:t>
            </a:r>
            <a:endParaRPr lang="uk-UA" b="1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0" y="3356992"/>
            <a:ext cx="215835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+mj-lt"/>
              </a:rPr>
              <a:t>от собственников</a:t>
            </a:r>
            <a:endParaRPr lang="uk-UA" b="1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92280" y="3356992"/>
            <a:ext cx="187220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+mj-lt"/>
              </a:rPr>
              <a:t>от третьих </a:t>
            </a:r>
          </a:p>
          <a:p>
            <a:pPr algn="ctr"/>
            <a:r>
              <a:rPr lang="ru-RU" b="1" dirty="0" smtClean="0">
                <a:latin typeface="+mj-lt"/>
              </a:rPr>
              <a:t>лиц</a:t>
            </a:r>
            <a:endParaRPr lang="uk-UA" b="1" dirty="0">
              <a:latin typeface="+mj-lt"/>
            </a:endParaRPr>
          </a:p>
        </p:txBody>
      </p:sp>
      <p:sp>
        <p:nvSpPr>
          <p:cNvPr id="32" name="Rectangle 2"/>
          <p:cNvSpPr>
            <a:spLocks noGrp="1" noChangeArrowheads="1"/>
          </p:cNvSpPr>
          <p:nvPr>
            <p:ph idx="1"/>
          </p:nvPr>
        </p:nvSpPr>
        <p:spPr>
          <a:xfrm>
            <a:off x="395536" y="4221088"/>
            <a:ext cx="8229600" cy="251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solidFill>
                  <a:srgbClr val="0000CC"/>
                </a:solidFill>
                <a:hlinkClick r:id="rId2" tooltip="Капитал"/>
              </a:rPr>
              <a:t>Концептуальные основы:</a:t>
            </a:r>
          </a:p>
          <a:p>
            <a:pPr>
              <a:buNone/>
            </a:pPr>
            <a:r>
              <a:rPr lang="ru-RU" sz="1800" dirty="0" smtClean="0">
                <a:hlinkClick r:id="rId2" tooltip="Капитал"/>
              </a:rPr>
              <a:t>капитал</a:t>
            </a:r>
            <a:r>
              <a:rPr lang="ru-RU" sz="1800" dirty="0" smtClean="0"/>
              <a:t> — </a:t>
            </a:r>
            <a:r>
              <a:rPr lang="ru-RU" sz="1800" dirty="0" smtClean="0">
                <a:solidFill>
                  <a:schemeClr val="tx1"/>
                </a:solidFill>
              </a:rPr>
              <a:t>это доля в активах компании, остающаяся после вычета всех её обязательств</a:t>
            </a:r>
          </a:p>
          <a:p>
            <a:pPr>
              <a:buNone/>
            </a:pPr>
            <a:r>
              <a:rPr lang="ru-RU" sz="1800" dirty="0" smtClean="0"/>
              <a:t> </a:t>
            </a:r>
            <a:r>
              <a:rPr lang="ru-RU" sz="1800" dirty="0" smtClean="0">
                <a:hlinkClick r:id="rId3" tooltip="Доход"/>
              </a:rPr>
              <a:t>доход</a:t>
            </a:r>
            <a:r>
              <a:rPr lang="ru-RU" sz="1800" dirty="0" smtClean="0"/>
              <a:t> — </a:t>
            </a:r>
            <a:r>
              <a:rPr lang="ru-RU" sz="1800" dirty="0" smtClean="0">
                <a:solidFill>
                  <a:schemeClr val="tx1"/>
                </a:solidFill>
              </a:rPr>
              <a:t>приращение экономических выгод в течение отчетного периода, происходящее в форме притока или увеличения активов, или уменьшения обязательств, что выражается в увеличении капитала, не связанного с вкладами участников акционерного капитала</a:t>
            </a: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возвратная финансовая помощь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3789040"/>
            <a:ext cx="820891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+mj-lt"/>
              </a:rPr>
              <a:t>По </a:t>
            </a:r>
            <a:r>
              <a:rPr lang="uk-UA" b="1" dirty="0" err="1">
                <a:latin typeface="+mj-lt"/>
              </a:rPr>
              <a:t>справедливой</a:t>
            </a:r>
            <a:r>
              <a:rPr lang="uk-UA" b="1" dirty="0">
                <a:latin typeface="+mj-lt"/>
              </a:rPr>
              <a:t> </a:t>
            </a:r>
            <a:r>
              <a:rPr lang="uk-UA" b="1" dirty="0" err="1">
                <a:latin typeface="+mj-lt"/>
              </a:rPr>
              <a:t>стоимости</a:t>
            </a:r>
            <a:r>
              <a:rPr lang="uk-UA" b="1" dirty="0">
                <a:latin typeface="+mj-lt"/>
              </a:rPr>
              <a:t> </a:t>
            </a:r>
            <a:endParaRPr lang="uk-UA" b="1" dirty="0" smtClean="0">
              <a:latin typeface="+mj-lt"/>
            </a:endParaRPr>
          </a:p>
          <a:p>
            <a:pPr algn="ctr"/>
            <a:endParaRPr lang="uk-UA" b="1" dirty="0">
              <a:latin typeface="+mj-lt"/>
            </a:endParaRPr>
          </a:p>
          <a:p>
            <a:pPr algn="ctr"/>
            <a:r>
              <a:rPr lang="ru-RU" b="1" dirty="0" smtClean="0">
                <a:latin typeface="+mj-lt"/>
              </a:rPr>
              <a:t>+/- затраты на операцию </a:t>
            </a:r>
            <a:endParaRPr lang="en-US" b="1" dirty="0" smtClean="0">
              <a:latin typeface="+mj-lt"/>
            </a:endParaRPr>
          </a:p>
          <a:p>
            <a:pPr algn="ctr"/>
            <a:r>
              <a:rPr lang="ru-RU" b="1" dirty="0" smtClean="0">
                <a:latin typeface="+mj-lt"/>
              </a:rPr>
              <a:t>(для кроме финансовых инструментов, оцениваемых </a:t>
            </a:r>
            <a:endParaRPr lang="en-US" b="1" dirty="0" smtClean="0">
              <a:latin typeface="+mj-lt"/>
            </a:endParaRPr>
          </a:p>
          <a:p>
            <a:pPr algn="ctr"/>
            <a:r>
              <a:rPr lang="ru-RU" b="1" dirty="0" smtClean="0">
                <a:latin typeface="+mj-lt"/>
              </a:rPr>
              <a:t>по </a:t>
            </a:r>
            <a:r>
              <a:rPr lang="en-US" b="1" dirty="0" smtClean="0">
                <a:latin typeface="+mj-lt"/>
              </a:rPr>
              <a:t>FVPL</a:t>
            </a:r>
            <a:r>
              <a:rPr lang="ru-RU" b="1" dirty="0" smtClean="0">
                <a:latin typeface="+mj-lt"/>
              </a:rPr>
              <a:t>)</a:t>
            </a:r>
            <a:endParaRPr lang="uk-UA" dirty="0">
              <a:latin typeface="+mj-lt"/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33</a:t>
            </a:fld>
            <a:endParaRPr lang="uk-UA" dirty="0"/>
          </a:p>
        </p:txBody>
      </p:sp>
      <p:cxnSp>
        <p:nvCxnSpPr>
          <p:cNvPr id="7" name="Прямая со стрелкой 6"/>
          <p:cNvCxnSpPr>
            <a:stCxn id="2" idx="2"/>
          </p:cNvCxnSpPr>
          <p:nvPr/>
        </p:nvCxnSpPr>
        <p:spPr>
          <a:xfrm>
            <a:off x="4572000" y="76470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03648" y="1772816"/>
            <a:ext cx="67687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Финансовый актив / Финансовое обязательство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483768" y="256490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МСФО 9:</a:t>
            </a:r>
          </a:p>
          <a:p>
            <a:pPr algn="ctr"/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первоначальная оценка - 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ED24-D6C6-44D9-A8C6-C6E31B70D948}" type="slidenum">
              <a:rPr lang="ru-RU" altLang="en-US"/>
              <a:pPr/>
              <a:t>34</a:t>
            </a:fld>
            <a:endParaRPr lang="ru-RU" altLang="en-US"/>
          </a:p>
        </p:txBody>
      </p:sp>
      <p:sp>
        <p:nvSpPr>
          <p:cNvPr id="1456131" name="Text Box 3"/>
          <p:cNvSpPr txBox="1">
            <a:spLocks noChangeArrowheads="1"/>
          </p:cNvSpPr>
          <p:nvPr/>
        </p:nvSpPr>
        <p:spPr bwMode="auto">
          <a:xfrm>
            <a:off x="611560" y="548680"/>
            <a:ext cx="7632700" cy="461665"/>
          </a:xfrm>
          <a:prstGeom prst="rect">
            <a:avLst/>
          </a:prstGeom>
          <a:solidFill>
            <a:srgbClr val="BDF5F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/>
              <a:t>Справедливая стоимость</a:t>
            </a:r>
            <a:endParaRPr lang="ru-RU" sz="2400" b="1" u="sng" dirty="0"/>
          </a:p>
        </p:txBody>
      </p:sp>
      <p:sp>
        <p:nvSpPr>
          <p:cNvPr id="1456132" name="Text Box 4"/>
          <p:cNvSpPr txBox="1">
            <a:spLocks noChangeArrowheads="1"/>
          </p:cNvSpPr>
          <p:nvPr/>
        </p:nvSpPr>
        <p:spPr bwMode="auto">
          <a:xfrm>
            <a:off x="827460" y="1556743"/>
            <a:ext cx="7416800" cy="36933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сумма денег, </a:t>
            </a:r>
            <a:r>
              <a:rPr lang="ru-RU" dirty="0" smtClean="0"/>
              <a:t>за которую можно продать ФА или избавиться от ФО</a:t>
            </a:r>
            <a:endParaRPr lang="ru-RU" dirty="0"/>
          </a:p>
        </p:txBody>
      </p:sp>
      <p:sp>
        <p:nvSpPr>
          <p:cNvPr id="1456133" name="Line 5"/>
          <p:cNvSpPr>
            <a:spLocks noChangeShapeType="1"/>
          </p:cNvSpPr>
          <p:nvPr/>
        </p:nvSpPr>
        <p:spPr bwMode="auto">
          <a:xfrm>
            <a:off x="4500935" y="119638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34" name="Text Box 6"/>
          <p:cNvSpPr txBox="1">
            <a:spLocks noChangeArrowheads="1"/>
          </p:cNvSpPr>
          <p:nvPr/>
        </p:nvSpPr>
        <p:spPr bwMode="auto">
          <a:xfrm>
            <a:off x="3132510" y="2924001"/>
            <a:ext cx="26638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/>
              <a:t>на </a:t>
            </a:r>
            <a:r>
              <a:rPr lang="ru-RU" sz="1400" dirty="0"/>
              <a:t>рыночных условиях?</a:t>
            </a:r>
          </a:p>
        </p:txBody>
      </p:sp>
      <p:sp>
        <p:nvSpPr>
          <p:cNvPr id="1456135" name="AutoShape 7"/>
          <p:cNvSpPr>
            <a:spLocks noChangeArrowheads="1"/>
          </p:cNvSpPr>
          <p:nvPr/>
        </p:nvSpPr>
        <p:spPr bwMode="auto">
          <a:xfrm>
            <a:off x="2843585" y="2347739"/>
            <a:ext cx="3384550" cy="1441450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6136" name="Line 8"/>
          <p:cNvSpPr>
            <a:spLocks noChangeShapeType="1"/>
          </p:cNvSpPr>
          <p:nvPr/>
        </p:nvSpPr>
        <p:spPr bwMode="auto">
          <a:xfrm>
            <a:off x="2195885" y="3068464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37" name="Line 9"/>
          <p:cNvSpPr>
            <a:spLocks noChangeShapeType="1"/>
          </p:cNvSpPr>
          <p:nvPr/>
        </p:nvSpPr>
        <p:spPr bwMode="auto">
          <a:xfrm flipH="1">
            <a:off x="2195885" y="3068464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38" name="Line 10"/>
          <p:cNvSpPr>
            <a:spLocks noChangeShapeType="1"/>
          </p:cNvSpPr>
          <p:nvPr/>
        </p:nvSpPr>
        <p:spPr bwMode="auto">
          <a:xfrm>
            <a:off x="4572372" y="2204864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39" name="Line 11"/>
          <p:cNvSpPr>
            <a:spLocks noChangeShapeType="1"/>
          </p:cNvSpPr>
          <p:nvPr/>
        </p:nvSpPr>
        <p:spPr bwMode="auto">
          <a:xfrm>
            <a:off x="6228135" y="3068464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40" name="Line 12"/>
          <p:cNvSpPr>
            <a:spLocks noChangeShapeType="1"/>
          </p:cNvSpPr>
          <p:nvPr/>
        </p:nvSpPr>
        <p:spPr bwMode="auto">
          <a:xfrm>
            <a:off x="6948860" y="3068464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41" name="Text Box 13"/>
          <p:cNvSpPr txBox="1">
            <a:spLocks noChangeArrowheads="1"/>
          </p:cNvSpPr>
          <p:nvPr/>
        </p:nvSpPr>
        <p:spPr bwMode="auto">
          <a:xfrm>
            <a:off x="1476747" y="3355801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да</a:t>
            </a:r>
          </a:p>
        </p:txBody>
      </p:sp>
      <p:sp>
        <p:nvSpPr>
          <p:cNvPr id="1456142" name="Text Box 14"/>
          <p:cNvSpPr txBox="1">
            <a:spLocks noChangeArrowheads="1"/>
          </p:cNvSpPr>
          <p:nvPr/>
        </p:nvSpPr>
        <p:spPr bwMode="auto">
          <a:xfrm>
            <a:off x="7164760" y="3284364"/>
            <a:ext cx="936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нет</a:t>
            </a:r>
          </a:p>
        </p:txBody>
      </p:sp>
      <p:sp>
        <p:nvSpPr>
          <p:cNvPr id="1456143" name="Text Box 15"/>
          <p:cNvSpPr txBox="1">
            <a:spLocks noChangeArrowheads="1"/>
          </p:cNvSpPr>
          <p:nvPr/>
        </p:nvSpPr>
        <p:spPr bwMode="auto">
          <a:xfrm>
            <a:off x="611560" y="3860626"/>
            <a:ext cx="3097212" cy="10525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/>
              <a:t>себестоимость ФА/ФО</a:t>
            </a:r>
            <a:endParaRPr lang="ru-RU" sz="1400" dirty="0"/>
          </a:p>
          <a:p>
            <a:pPr algn="ctr">
              <a:spcBef>
                <a:spcPct val="50000"/>
              </a:spcBef>
            </a:pPr>
            <a:r>
              <a:rPr lang="ru-RU" sz="1400" dirty="0"/>
              <a:t>с учетом всех полученных прямых доходов и понесенных прямых расходов (дисконтов/премий)</a:t>
            </a:r>
          </a:p>
        </p:txBody>
      </p:sp>
      <p:sp>
        <p:nvSpPr>
          <p:cNvPr id="1456144" name="Text Box 16"/>
          <p:cNvSpPr txBox="1">
            <a:spLocks noChangeArrowheads="1"/>
          </p:cNvSpPr>
          <p:nvPr/>
        </p:nvSpPr>
        <p:spPr bwMode="auto">
          <a:xfrm>
            <a:off x="5435972" y="3860626"/>
            <a:ext cx="2881313" cy="5207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/>
              <a:t>расчетная справедливая стоимость</a:t>
            </a:r>
          </a:p>
        </p:txBody>
      </p:sp>
      <p:sp>
        <p:nvSpPr>
          <p:cNvPr id="1456145" name="Text Box 17"/>
          <p:cNvSpPr txBox="1">
            <a:spLocks noChangeArrowheads="1"/>
          </p:cNvSpPr>
          <p:nvPr/>
        </p:nvSpPr>
        <p:spPr bwMode="auto">
          <a:xfrm>
            <a:off x="540122" y="5156026"/>
            <a:ext cx="3240088" cy="46166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/>
              <a:t>задача: идентифицировать прямые доходы и расходы</a:t>
            </a:r>
          </a:p>
        </p:txBody>
      </p:sp>
      <p:sp>
        <p:nvSpPr>
          <p:cNvPr id="1456146" name="Text Box 18"/>
          <p:cNvSpPr txBox="1">
            <a:spLocks noChangeArrowheads="1"/>
          </p:cNvSpPr>
          <p:nvPr/>
        </p:nvSpPr>
        <p:spPr bwMode="auto">
          <a:xfrm>
            <a:off x="5293097" y="5156026"/>
            <a:ext cx="3240088" cy="46166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/>
              <a:t>задача: рассчитать справедливую стоимость</a:t>
            </a:r>
          </a:p>
        </p:txBody>
      </p:sp>
    </p:spTree>
    <p:extLst>
      <p:ext uri="{BB962C8B-B14F-4D97-AF65-F5344CB8AC3E}">
        <p14:creationId xmlns:p14="http://schemas.microsoft.com/office/powerpoint/2010/main" xmlns="" val="21009339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35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5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17.03. 2019 банк выдал беспроцентный кредит в сумме 100 000 </a:t>
            </a:r>
            <a:r>
              <a:rPr lang="ru-RU" sz="2000" dirty="0" err="1" smtClean="0"/>
              <a:t>грн</a:t>
            </a:r>
            <a:r>
              <a:rPr lang="ru-RU" sz="2000" dirty="0" smtClean="0"/>
              <a:t>. сроком на один год.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Годовая ставка заимствования 20%</a:t>
            </a:r>
          </a:p>
          <a:p>
            <a:pPr marL="0" indent="0">
              <a:buNone/>
            </a:pPr>
            <a:r>
              <a:rPr lang="ru-RU" sz="2000" dirty="0" smtClean="0"/>
              <a:t>_______________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Необходимо: рассчитать справедливую стоимость  этого актива и показать отражение в учете</a:t>
            </a: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Дисконт = «прибыли/ убытки первого дня»</a:t>
            </a:r>
            <a:endParaRPr lang="en-US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Операции с акционерами – на капитал</a:t>
            </a:r>
          </a:p>
          <a:p>
            <a:r>
              <a:rPr lang="ru-RU" dirty="0" smtClean="0"/>
              <a:t>Операции с третьими лицами + цены - на основе рыночной информации – на </a:t>
            </a:r>
            <a:r>
              <a:rPr lang="en-US" dirty="0" smtClean="0"/>
              <a:t>P&amp;L</a:t>
            </a:r>
          </a:p>
          <a:p>
            <a:r>
              <a:rPr lang="ru-RU" dirty="0" smtClean="0"/>
              <a:t>Прочее – отложить, переносить на </a:t>
            </a:r>
            <a:r>
              <a:rPr lang="en-US" dirty="0" smtClean="0"/>
              <a:t>P&amp;L</a:t>
            </a:r>
            <a:r>
              <a:rPr lang="ru-RU" dirty="0" smtClean="0"/>
              <a:t> по мере изменения фактора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36</a:t>
            </a:fld>
            <a:endParaRPr lang="uk-UA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424936" cy="51125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dirty="0" smtClean="0"/>
              <a:t>При получении Банком кредита от Материнской компании по ставке ниже рыночной:</a:t>
            </a:r>
          </a:p>
          <a:p>
            <a:pPr>
              <a:buNone/>
            </a:pPr>
            <a:r>
              <a:rPr lang="ru-RU" sz="2400" dirty="0" smtClean="0"/>
              <a:t> </a:t>
            </a:r>
          </a:p>
          <a:p>
            <a:pPr>
              <a:buNone/>
            </a:pPr>
            <a:r>
              <a:rPr lang="ru-RU" sz="2400" dirty="0" smtClean="0"/>
              <a:t>Дт премия  - Кт 5105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 Ежемесячная амортизация премии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Дт процентные расходы - Кт премия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400" dirty="0" smtClean="0"/>
              <a:t>При погашении кредита или одновременно при амортизации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Дт 5105 Кт 5030/5031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3F1632-4752-4805-83D4-DABE21A7E2E1}" type="slidenum">
              <a:rPr lang="ru-RU" altLang="en-US" smtClean="0"/>
              <a:pPr>
                <a:defRPr/>
              </a:pPr>
              <a:t>37</a:t>
            </a:fld>
            <a:endParaRPr lang="ru-RU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38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6 Кредит на льготных условиях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/>
              <a:t>17.03. 2019 банк выдал кредит 48 000 </a:t>
            </a:r>
            <a:r>
              <a:rPr lang="ru-RU" sz="1900" dirty="0" err="1" smtClean="0"/>
              <a:t>грн</a:t>
            </a:r>
            <a:r>
              <a:rPr lang="ru-RU" sz="1900" dirty="0" smtClean="0"/>
              <a:t> сроком на год. </a:t>
            </a:r>
          </a:p>
          <a:p>
            <a:pPr marL="0" indent="0">
              <a:buNone/>
            </a:pPr>
            <a:r>
              <a:rPr lang="ru-RU" sz="1900" dirty="0" smtClean="0"/>
              <a:t>Погашение тела кредита равными частями и уплата процентов – до 20-го числа каждого месяца.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1900" dirty="0" smtClean="0"/>
              <a:t> Процентная ставка по договору 10% (льготная). За открытие ссудного счета банк удерживает </a:t>
            </a:r>
            <a:r>
              <a:rPr lang="ru-RU" sz="1900" dirty="0" err="1" smtClean="0"/>
              <a:t>единоразовую</a:t>
            </a:r>
            <a:r>
              <a:rPr lang="ru-RU" sz="1900" dirty="0" smtClean="0"/>
              <a:t> комиссию в момент выдачи кредита 1% от суммы кредита</a:t>
            </a:r>
            <a:r>
              <a:rPr lang="ru-RU" sz="1900" smtClean="0"/>
              <a:t>. </a:t>
            </a:r>
            <a:endParaRPr lang="ru-RU" sz="1900" dirty="0" smtClean="0"/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/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1900" dirty="0" smtClean="0"/>
              <a:t>Необходимо отразить кредит в учете</a:t>
            </a: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Приобретение кредитов и дебиторской задолженности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39</a:t>
            </a:fld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2854677"/>
            <a:ext cx="2158353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+mj-lt"/>
              </a:rPr>
              <a:t>обычных</a:t>
            </a:r>
            <a:endParaRPr lang="uk-UA" b="1" dirty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1486525"/>
            <a:ext cx="345638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+mj-lt"/>
              </a:rPr>
              <a:t>Приобретение финансовых активов</a:t>
            </a:r>
            <a:endParaRPr lang="en-US" b="1" dirty="0" smtClean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059832" y="2422629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40152" y="2782669"/>
            <a:ext cx="2158353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+mj-lt"/>
              </a:rPr>
              <a:t>обесцененных</a:t>
            </a:r>
            <a:endParaRPr lang="uk-UA" b="1" dirty="0">
              <a:latin typeface="+mj-lt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6228184" y="2422629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2"/>
          </p:cNvCxnSpPr>
          <p:nvPr/>
        </p:nvCxnSpPr>
        <p:spPr>
          <a:xfrm>
            <a:off x="2410817" y="3224009"/>
            <a:ext cx="943" cy="5650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99592" y="3861048"/>
            <a:ext cx="3312368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uk-UA" b="1" dirty="0" smtClean="0">
              <a:latin typeface="+mj-lt"/>
            </a:endParaRPr>
          </a:p>
          <a:p>
            <a:pPr>
              <a:buFontTx/>
              <a:buChar char="-"/>
            </a:pPr>
            <a:r>
              <a:rPr lang="uk-UA" b="1" dirty="0" smtClean="0">
                <a:latin typeface="+mj-lt"/>
              </a:rPr>
              <a:t> ЭПС</a:t>
            </a:r>
          </a:p>
          <a:p>
            <a:endParaRPr lang="uk-UA" b="1" dirty="0" smtClean="0">
              <a:latin typeface="+mj-lt"/>
            </a:endParaRPr>
          </a:p>
          <a:p>
            <a:endParaRPr lang="uk-UA" b="1" dirty="0" smtClean="0">
              <a:latin typeface="+mj-lt"/>
            </a:endParaRPr>
          </a:p>
          <a:p>
            <a:pPr>
              <a:buFontTx/>
              <a:buChar char="-"/>
            </a:pPr>
            <a:r>
              <a:rPr lang="uk-UA" b="1" dirty="0" smtClean="0">
                <a:latin typeface="+mj-lt"/>
              </a:rPr>
              <a:t> резерв для 1 ой </a:t>
            </a:r>
            <a:r>
              <a:rPr lang="uk-UA" b="1" dirty="0" err="1" smtClean="0">
                <a:latin typeface="+mj-lt"/>
              </a:rPr>
              <a:t>стадии</a:t>
            </a:r>
            <a:endParaRPr lang="uk-UA" b="1" dirty="0" smtClean="0">
              <a:latin typeface="+mj-lt"/>
            </a:endParaRPr>
          </a:p>
          <a:p>
            <a:pPr algn="ctr"/>
            <a:endParaRPr lang="uk-UA" b="1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16016" y="3789040"/>
            <a:ext cx="3816423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uk-UA" b="1" dirty="0" smtClean="0">
              <a:latin typeface="+mj-lt"/>
            </a:endParaRPr>
          </a:p>
          <a:p>
            <a:pPr>
              <a:buFontTx/>
              <a:buChar char="-"/>
            </a:pPr>
            <a:r>
              <a:rPr lang="uk-UA" b="1" dirty="0" smtClean="0">
                <a:latin typeface="+mj-lt"/>
              </a:rPr>
              <a:t>  ЭПС, </a:t>
            </a:r>
            <a:r>
              <a:rPr lang="uk-UA" b="1" dirty="0" err="1" smtClean="0">
                <a:latin typeface="+mj-lt"/>
              </a:rPr>
              <a:t>скорректированная</a:t>
            </a:r>
            <a:r>
              <a:rPr lang="uk-UA" b="1" dirty="0" smtClean="0">
                <a:latin typeface="+mj-lt"/>
              </a:rPr>
              <a:t> с </a:t>
            </a:r>
            <a:r>
              <a:rPr lang="uk-UA" b="1" dirty="0" err="1" smtClean="0">
                <a:latin typeface="+mj-lt"/>
              </a:rPr>
              <a:t>учетом</a:t>
            </a:r>
            <a:r>
              <a:rPr lang="uk-UA" b="1" dirty="0" smtClean="0">
                <a:latin typeface="+mj-lt"/>
              </a:rPr>
              <a:t> кредитного риска</a:t>
            </a:r>
          </a:p>
          <a:p>
            <a:endParaRPr lang="uk-UA" b="1" dirty="0" smtClean="0">
              <a:latin typeface="+mj-lt"/>
            </a:endParaRPr>
          </a:p>
          <a:p>
            <a:pPr>
              <a:buFontTx/>
              <a:buChar char="-"/>
            </a:pPr>
            <a:r>
              <a:rPr lang="uk-UA" b="1" dirty="0" err="1" smtClean="0">
                <a:latin typeface="+mj-lt"/>
              </a:rPr>
              <a:t>первоначально</a:t>
            </a:r>
            <a:r>
              <a:rPr lang="uk-UA" b="1" dirty="0" smtClean="0">
                <a:latin typeface="+mj-lt"/>
              </a:rPr>
              <a:t> </a:t>
            </a:r>
            <a:r>
              <a:rPr lang="uk-UA" b="1" dirty="0" err="1" smtClean="0">
                <a:latin typeface="+mj-lt"/>
              </a:rPr>
              <a:t>резерва</a:t>
            </a:r>
            <a:r>
              <a:rPr lang="uk-UA" b="1" dirty="0" smtClean="0">
                <a:latin typeface="+mj-lt"/>
              </a:rPr>
              <a:t> </a:t>
            </a:r>
            <a:r>
              <a:rPr lang="uk-UA" b="1" dirty="0" err="1" smtClean="0">
                <a:latin typeface="+mj-lt"/>
              </a:rPr>
              <a:t>нет</a:t>
            </a:r>
            <a:endParaRPr lang="uk-UA" b="1" dirty="0" smtClean="0">
              <a:latin typeface="+mj-lt"/>
            </a:endParaRPr>
          </a:p>
          <a:p>
            <a:endParaRPr lang="uk-UA" b="1" dirty="0">
              <a:latin typeface="+mj-lt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6875313" y="3212976"/>
            <a:ext cx="943" cy="5650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203848" y="5805264"/>
            <a:ext cx="367240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+mj-lt"/>
              </a:rPr>
              <a:t>как их различить?</a:t>
            </a:r>
            <a:endParaRPr lang="en-US" b="1" dirty="0" smtClean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1. Цель применения метода дисконтирования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05880" y="1484783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1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467544" y="2420888"/>
            <a:ext cx="8219256" cy="3816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Вам предлагается на выбор: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FontTx/>
              <a:buChar char="-"/>
            </a:pPr>
            <a:r>
              <a:rPr lang="ru-RU" sz="1900" dirty="0" smtClean="0">
                <a:solidFill>
                  <a:srgbClr val="002060"/>
                </a:solidFill>
              </a:rPr>
              <a:t>100 000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 сейчас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или</a:t>
            </a:r>
          </a:p>
          <a:p>
            <a:pPr marL="0" indent="0">
              <a:buFontTx/>
              <a:buChar char="-"/>
            </a:pPr>
            <a:r>
              <a:rPr lang="ru-RU" sz="1900" dirty="0" smtClean="0">
                <a:solidFill>
                  <a:srgbClr val="002060"/>
                </a:solidFill>
              </a:rPr>
              <a:t>100 000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 через год.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Что Вы выберете?</a:t>
            </a:r>
            <a:endParaRPr lang="ru-RU" sz="19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uk-UA" sz="1900" dirty="0" smtClean="0">
                <a:solidFill>
                  <a:srgbClr val="002060"/>
                </a:solidFill>
              </a:rPr>
              <a:t>А </a:t>
            </a:r>
            <a:r>
              <a:rPr lang="uk-UA" sz="1900" dirty="0" err="1" smtClean="0">
                <a:solidFill>
                  <a:srgbClr val="002060"/>
                </a:solidFill>
              </a:rPr>
              <a:t>если</a:t>
            </a:r>
            <a:r>
              <a:rPr lang="uk-UA" sz="1900" dirty="0" smtClean="0">
                <a:solidFill>
                  <a:srgbClr val="002060"/>
                </a:solidFill>
              </a:rPr>
              <a:t> через </a:t>
            </a:r>
            <a:r>
              <a:rPr lang="uk-UA" sz="1900" dirty="0" err="1" smtClean="0">
                <a:solidFill>
                  <a:srgbClr val="002060"/>
                </a:solidFill>
              </a:rPr>
              <a:t>год</a:t>
            </a:r>
            <a:r>
              <a:rPr lang="uk-UA" sz="1900" dirty="0" smtClean="0">
                <a:solidFill>
                  <a:srgbClr val="002060"/>
                </a:solidFill>
              </a:rPr>
              <a:t> </a:t>
            </a:r>
            <a:r>
              <a:rPr lang="uk-UA" sz="1900" dirty="0" err="1" smtClean="0">
                <a:solidFill>
                  <a:srgbClr val="002060"/>
                </a:solidFill>
              </a:rPr>
              <a:t>предложат</a:t>
            </a:r>
            <a:r>
              <a:rPr lang="uk-UA" sz="1900" dirty="0" smtClean="0">
                <a:solidFill>
                  <a:srgbClr val="002060"/>
                </a:solidFill>
              </a:rPr>
              <a:t> 120 000 </a:t>
            </a:r>
            <a:r>
              <a:rPr lang="uk-UA" sz="1900" dirty="0" err="1" smtClean="0">
                <a:solidFill>
                  <a:srgbClr val="002060"/>
                </a:solidFill>
              </a:rPr>
              <a:t>грн</a:t>
            </a:r>
            <a:r>
              <a:rPr lang="uk-UA" sz="1900" dirty="0" smtClean="0">
                <a:solidFill>
                  <a:srgbClr val="002060"/>
                </a:solidFill>
              </a:rPr>
              <a:t>?</a:t>
            </a:r>
            <a:endParaRPr lang="uk-UA" sz="19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1600200"/>
          </a:xfrm>
        </p:spPr>
        <p:txBody>
          <a:bodyPr/>
          <a:lstStyle/>
          <a:p>
            <a:pPr lvl="1" algn="ctr" rtl="0">
              <a:lnSpc>
                <a:spcPts val="5800"/>
              </a:lnSpc>
              <a:spcBef>
                <a:spcPct val="0"/>
              </a:spcBef>
            </a:pPr>
            <a:r>
              <a:rPr lang="ru-RU" sz="2400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4</a:t>
            </a:r>
            <a:r>
              <a:rPr lang="ru-RU" sz="2600" dirty="0" smtClean="0"/>
              <a:t>. </a:t>
            </a:r>
            <a:r>
              <a:rPr lang="ru-RU" sz="2400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Основные практические аспекты применения </a:t>
            </a:r>
            <a:r>
              <a:rPr lang="ru-RU" sz="24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метода </a:t>
            </a:r>
            <a:r>
              <a:rPr lang="ru-RU" sz="2400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дисконтирования в учете финансовых инструментов</a:t>
            </a:r>
            <a:endParaRPr lang="en-US" sz="2400" kern="12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40</a:t>
            </a:fld>
            <a:endParaRPr lang="uk-UA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41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7 Первоначальный расчет ЭПС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/>
              <a:t>12.04. 2017 банк выдал кредит 1 000 000 </a:t>
            </a:r>
            <a:r>
              <a:rPr lang="ru-RU" sz="1900" dirty="0" err="1" smtClean="0"/>
              <a:t>грн</a:t>
            </a:r>
            <a:r>
              <a:rPr lang="ru-RU" sz="1900" dirty="0" smtClean="0"/>
              <a:t>.</a:t>
            </a:r>
          </a:p>
          <a:p>
            <a:pPr marL="0" indent="0">
              <a:buNone/>
            </a:pPr>
            <a:r>
              <a:rPr lang="ru-RU" sz="1900" dirty="0" smtClean="0"/>
              <a:t>Дата погашения 31.07.2023 </a:t>
            </a:r>
          </a:p>
          <a:p>
            <a:pPr marL="0" indent="0">
              <a:buNone/>
            </a:pPr>
            <a:r>
              <a:rPr lang="ru-RU" sz="1900" dirty="0" smtClean="0"/>
              <a:t>Погашение тела – одной суммой в конце  срока кредита.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1900" dirty="0" smtClean="0"/>
              <a:t> Процентная ставка по договору 11% (считаем - рыночная). 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/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1900" dirty="0" smtClean="0"/>
              <a:t>Необходимо рассчитать первоначальную ЭПС</a:t>
            </a: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3A1155-43A3-4426-B305-4FA08DCA7D89}" type="slidenum">
              <a:rPr lang="ru-RU" smtClean="0"/>
              <a:pPr>
                <a:defRPr/>
              </a:pPr>
              <a:t>42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916832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«2.3. Банк </a:t>
            </a:r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первісну</a:t>
            </a:r>
            <a:r>
              <a:rPr lang="ru-RU" dirty="0" smtClean="0"/>
              <a:t> </a:t>
            </a:r>
            <a:r>
              <a:rPr lang="ru-RU" dirty="0" err="1" smtClean="0"/>
              <a:t>ефективну</a:t>
            </a:r>
            <a:r>
              <a:rPr lang="ru-RU" dirty="0" smtClean="0"/>
              <a:t> ставку </a:t>
            </a:r>
            <a:r>
              <a:rPr lang="ru-RU" dirty="0" err="1" smtClean="0"/>
              <a:t>відсотка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endParaRPr lang="ru-RU" dirty="0" smtClean="0"/>
          </a:p>
          <a:p>
            <a:r>
              <a:rPr lang="ru-RU" dirty="0" err="1" smtClean="0"/>
              <a:t>усього</a:t>
            </a:r>
            <a:r>
              <a:rPr lang="ru-RU" dirty="0" smtClean="0"/>
              <a:t> строку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фінансового</a:t>
            </a:r>
            <a:r>
              <a:rPr lang="ru-RU" dirty="0" smtClean="0"/>
              <a:t> </a:t>
            </a:r>
            <a:r>
              <a:rPr lang="ru-RU" dirty="0" err="1" smtClean="0"/>
              <a:t>інструменту</a:t>
            </a:r>
            <a:r>
              <a:rPr lang="ru-RU" dirty="0" smtClean="0"/>
              <a:t> за </a:t>
            </a:r>
            <a:r>
              <a:rPr lang="ru-RU" dirty="0" err="1" smtClean="0"/>
              <a:t>винятком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а)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зобов’язань</a:t>
            </a:r>
            <a:r>
              <a:rPr lang="ru-RU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плаваючою</a:t>
            </a:r>
            <a:r>
              <a:rPr lang="ru-RU" b="1" dirty="0" smtClean="0"/>
              <a:t> ставкою,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періодично</a:t>
            </a:r>
            <a:r>
              <a:rPr lang="ru-RU" b="1" dirty="0" smtClean="0"/>
              <a:t> </a:t>
            </a:r>
            <a:r>
              <a:rPr lang="ru-RU" b="1" dirty="0" err="1" smtClean="0"/>
              <a:t>переглядається</a:t>
            </a:r>
            <a:r>
              <a:rPr lang="ru-RU" b="1" dirty="0" smtClean="0"/>
              <a:t> у </a:t>
            </a:r>
            <a:r>
              <a:rPr lang="ru-RU" b="1" dirty="0" err="1" smtClean="0"/>
              <a:t>зв’язку</a:t>
            </a:r>
            <a:r>
              <a:rPr lang="ru-RU" b="1" dirty="0" smtClean="0"/>
              <a:t> </a:t>
            </a:r>
            <a:r>
              <a:rPr lang="ru-RU" b="1" dirty="0" err="1" smtClean="0"/>
              <a:t>із</a:t>
            </a:r>
            <a:r>
              <a:rPr lang="ru-RU" b="1" dirty="0" smtClean="0"/>
              <a:t> </a:t>
            </a:r>
            <a:r>
              <a:rPr lang="ru-RU" b="1" dirty="0" err="1" smtClean="0"/>
              <a:t>зміною</a:t>
            </a:r>
            <a:r>
              <a:rPr lang="ru-RU" b="1" dirty="0" smtClean="0"/>
              <a:t> </a:t>
            </a:r>
            <a:r>
              <a:rPr lang="ru-RU" b="1" dirty="0" err="1" smtClean="0"/>
              <a:t>ринкових</a:t>
            </a:r>
            <a:r>
              <a:rPr lang="ru-RU" b="1" dirty="0" smtClean="0"/>
              <a:t> ставок</a:t>
            </a:r>
            <a:r>
              <a:rPr lang="ru-RU" dirty="0" smtClean="0"/>
              <a:t> (на дату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ринкової</a:t>
            </a:r>
            <a:r>
              <a:rPr lang="ru-RU" dirty="0" smtClean="0"/>
              <a:t> ставки </a:t>
            </a:r>
            <a:r>
              <a:rPr lang="ru-RU" dirty="0" err="1" smtClean="0"/>
              <a:t>розраховується</a:t>
            </a:r>
            <a:r>
              <a:rPr lang="ru-RU" dirty="0" smtClean="0"/>
              <a:t> нова </a:t>
            </a:r>
            <a:r>
              <a:rPr lang="ru-RU" dirty="0" err="1" smtClean="0"/>
              <a:t>ефективна</a:t>
            </a:r>
            <a:r>
              <a:rPr lang="ru-RU" dirty="0" smtClean="0"/>
              <a:t> ставка </a:t>
            </a:r>
            <a:r>
              <a:rPr lang="ru-RU" dirty="0" err="1" smtClean="0"/>
              <a:t>відсотка</a:t>
            </a:r>
            <a:r>
              <a:rPr lang="ru-RU" dirty="0" smtClean="0"/>
              <a:t>);</a:t>
            </a:r>
          </a:p>
          <a:p>
            <a:endParaRPr lang="ru-RU" dirty="0" smtClean="0"/>
          </a:p>
          <a:p>
            <a:r>
              <a:rPr lang="ru-RU" dirty="0" smtClean="0"/>
              <a:t>б) </a:t>
            </a:r>
            <a:r>
              <a:rPr lang="ru-RU" dirty="0" err="1" smtClean="0"/>
              <a:t>фінансового</a:t>
            </a:r>
            <a:r>
              <a:rPr lang="ru-RU" dirty="0" smtClean="0"/>
              <a:t> </a:t>
            </a:r>
            <a:r>
              <a:rPr lang="ru-RU" i="1" dirty="0" err="1" smtClean="0"/>
              <a:t>інструменту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зазнав</a:t>
            </a:r>
            <a:r>
              <a:rPr lang="ru-RU" dirty="0" smtClean="0"/>
              <a:t> </a:t>
            </a:r>
            <a:r>
              <a:rPr lang="ru-RU" dirty="0" err="1" smtClean="0"/>
              <a:t>суттєвих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у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змінами</a:t>
            </a:r>
            <a:r>
              <a:rPr lang="ru-RU" dirty="0" smtClean="0"/>
              <a:t> умов договору,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призвели</a:t>
            </a:r>
            <a:r>
              <a:rPr lang="ru-RU" dirty="0" smtClean="0"/>
              <a:t> до </a:t>
            </a:r>
            <a:r>
              <a:rPr lang="ru-RU" dirty="0" err="1" smtClean="0"/>
              <a:t>погашення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фінансового</a:t>
            </a:r>
            <a:r>
              <a:rPr lang="ru-RU" dirty="0" smtClean="0"/>
              <a:t> </a:t>
            </a:r>
            <a:r>
              <a:rPr lang="ru-RU" i="1" dirty="0" err="1" smtClean="0"/>
              <a:t>інструменту</a:t>
            </a:r>
            <a:r>
              <a:rPr lang="ru-RU" dirty="0" smtClean="0"/>
              <a:t> та </a:t>
            </a:r>
            <a:r>
              <a:rPr lang="ru-RU" dirty="0" err="1" smtClean="0"/>
              <a:t>визнання</a:t>
            </a:r>
            <a:r>
              <a:rPr lang="ru-RU" dirty="0" smtClean="0"/>
              <a:t> нового (на дату </a:t>
            </a:r>
            <a:r>
              <a:rPr lang="ru-RU" dirty="0" err="1" smtClean="0"/>
              <a:t>зміни</a:t>
            </a:r>
            <a:r>
              <a:rPr lang="ru-RU" dirty="0" smtClean="0"/>
              <a:t> умов договору </a:t>
            </a:r>
            <a:r>
              <a:rPr lang="ru-RU" dirty="0" err="1" smtClean="0"/>
              <a:t>розраховується</a:t>
            </a:r>
            <a:r>
              <a:rPr lang="ru-RU" dirty="0" smtClean="0"/>
              <a:t> нова </a:t>
            </a:r>
            <a:r>
              <a:rPr lang="ru-RU" dirty="0" err="1" smtClean="0"/>
              <a:t>ефективна</a:t>
            </a:r>
            <a:r>
              <a:rPr lang="ru-RU" dirty="0" smtClean="0"/>
              <a:t> ставка </a:t>
            </a:r>
            <a:r>
              <a:rPr lang="ru-RU" dirty="0" err="1" smtClean="0"/>
              <a:t>відсотка</a:t>
            </a:r>
            <a:r>
              <a:rPr lang="ru-RU" dirty="0" smtClean="0"/>
              <a:t>).</a:t>
            </a:r>
            <a:endParaRPr lang="en-US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Кредиты с плавающей ставкой</a:t>
            </a:r>
            <a:endParaRPr lang="uk-UA" sz="2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196752"/>
            <a:ext cx="8229600" cy="6914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14-я Инструкция:</a:t>
            </a:r>
            <a:endParaRPr kumimoji="0" lang="uk-UA" sz="24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ru-RU" sz="2800" b="1" dirty="0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b="1" dirty="0" smtClean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E324A-E930-4DE9-8F21-AA5A3B0D5E82}" type="slidenum">
              <a:rPr lang="ru-RU" altLang="en-US"/>
              <a:pPr>
                <a:defRPr/>
              </a:pPr>
              <a:t>43</a:t>
            </a:fld>
            <a:endParaRPr lang="ru-RU" altLang="en-US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673100" y="14128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79512" y="115888"/>
            <a:ext cx="84978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ru-RU" sz="3000" b="1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8.1</a:t>
            </a:r>
            <a:r>
              <a:rPr lang="ru-RU" sz="3800" dirty="0" smtClean="0">
                <a:latin typeface="+mj-lt"/>
              </a:rPr>
              <a:t> </a:t>
            </a:r>
            <a:r>
              <a:rPr lang="ru-RU" sz="3800" dirty="0">
                <a:latin typeface="+mj-lt"/>
              </a:rPr>
              <a:t>–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Плавающая ставка: первоначальный расчет</a:t>
            </a:r>
            <a:endParaRPr lang="ru-RU" sz="3200" dirty="0">
              <a:solidFill>
                <a:schemeClr val="tx2"/>
              </a:solidFill>
              <a:latin typeface="+mj-lt"/>
            </a:endParaRPr>
          </a:p>
          <a:p>
            <a:pPr>
              <a:defRPr/>
            </a:pPr>
            <a:endParaRPr lang="ru-RU" sz="3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6806" name="Rectangle 5"/>
          <p:cNvSpPr>
            <a:spLocks noChangeArrowheads="1"/>
          </p:cNvSpPr>
          <p:nvPr/>
        </p:nvSpPr>
        <p:spPr bwMode="auto">
          <a:xfrm>
            <a:off x="539750" y="1772816"/>
            <a:ext cx="8135938" cy="363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u="sng" dirty="0"/>
          </a:p>
          <a:p>
            <a:r>
              <a:rPr lang="ru-RU" sz="2400" dirty="0" smtClean="0"/>
              <a:t>17.03. 2019 банк выдал кредит 48 000 </a:t>
            </a:r>
            <a:r>
              <a:rPr lang="ru-RU" sz="2400" dirty="0" err="1" smtClean="0"/>
              <a:t>грн</a:t>
            </a:r>
            <a:r>
              <a:rPr lang="ru-RU" sz="2400" dirty="0" smtClean="0"/>
              <a:t>. Сроком на 1 год. Ставка плавающая. Первоначальное значение – 25%.</a:t>
            </a:r>
          </a:p>
          <a:p>
            <a:r>
              <a:rPr lang="ru-RU" sz="2400" dirty="0" smtClean="0"/>
              <a:t>Комиссия за выдачу – 1% от суммы кредита.</a:t>
            </a:r>
          </a:p>
          <a:p>
            <a:r>
              <a:rPr lang="ru-RU" sz="2400" dirty="0" smtClean="0"/>
              <a:t>Погашение тела и уплата процентов  – ежемесячно – каждого 20го числа.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2400" dirty="0" smtClean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1600" b="1" u="sng" dirty="0"/>
          </a:p>
        </p:txBody>
      </p:sp>
    </p:spTree>
    <p:extLst>
      <p:ext uri="{BB962C8B-B14F-4D97-AF65-F5344CB8AC3E}">
        <p14:creationId xmlns:p14="http://schemas.microsoft.com/office/powerpoint/2010/main" xmlns="" val="7946967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ru-RU" sz="2800" b="1" dirty="0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b="1" dirty="0" smtClean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E324A-E930-4DE9-8F21-AA5A3B0D5E82}" type="slidenum">
              <a:rPr lang="ru-RU" altLang="en-US"/>
              <a:pPr>
                <a:defRPr/>
              </a:pPr>
              <a:t>44</a:t>
            </a:fld>
            <a:endParaRPr lang="ru-RU" altLang="en-US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673100" y="14128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79512" y="115888"/>
            <a:ext cx="84978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ru-RU" sz="3000" b="1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8.2</a:t>
            </a:r>
            <a:r>
              <a:rPr lang="ru-RU" sz="3800" dirty="0" smtClean="0">
                <a:latin typeface="+mj-lt"/>
              </a:rPr>
              <a:t> </a:t>
            </a:r>
            <a:r>
              <a:rPr lang="ru-RU" sz="3800" dirty="0">
                <a:latin typeface="+mj-lt"/>
              </a:rPr>
              <a:t>– </a:t>
            </a:r>
            <a:r>
              <a:rPr lang="ru-RU" sz="3000" b="1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Изменение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базовой процентной ставки</a:t>
            </a:r>
            <a:endParaRPr lang="ru-RU" sz="3200" dirty="0">
              <a:solidFill>
                <a:schemeClr val="tx2"/>
              </a:solidFill>
              <a:latin typeface="+mj-lt"/>
            </a:endParaRPr>
          </a:p>
          <a:p>
            <a:pPr>
              <a:defRPr/>
            </a:pPr>
            <a:endParaRPr lang="ru-RU" sz="3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6806" name="Rectangle 5"/>
          <p:cNvSpPr>
            <a:spLocks noChangeArrowheads="1"/>
          </p:cNvSpPr>
          <p:nvPr/>
        </p:nvSpPr>
        <p:spPr bwMode="auto">
          <a:xfrm>
            <a:off x="539750" y="1772816"/>
            <a:ext cx="8135938" cy="363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u="sng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1600" b="1" u="sng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2150" y="1925216"/>
            <a:ext cx="8135938" cy="363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u="sng" dirty="0"/>
          </a:p>
          <a:p>
            <a:r>
              <a:rPr lang="ru-RU" sz="2400" dirty="0" smtClean="0"/>
              <a:t>Начиная с 21.05. 2019, в связи с изменением базовой ставки, ставка по кредиту устанавливается на уровне 28%.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1600" b="1" u="sng" dirty="0"/>
          </a:p>
        </p:txBody>
      </p:sp>
    </p:spTree>
    <p:extLst>
      <p:ext uri="{BB962C8B-B14F-4D97-AF65-F5344CB8AC3E}">
        <p14:creationId xmlns:p14="http://schemas.microsoft.com/office/powerpoint/2010/main" xmlns="" val="7946967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301379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«2.10. Банк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амортизацію</a:t>
            </a:r>
            <a:r>
              <a:rPr lang="ru-RU" dirty="0" smtClean="0"/>
              <a:t> </a:t>
            </a:r>
            <a:r>
              <a:rPr lang="ru-RU" dirty="0" err="1" smtClean="0"/>
              <a:t>суми</a:t>
            </a:r>
            <a:r>
              <a:rPr lang="ru-RU" dirty="0" smtClean="0"/>
              <a:t> дисконту/</a:t>
            </a:r>
            <a:r>
              <a:rPr lang="ru-RU" dirty="0" err="1" smtClean="0"/>
              <a:t>премії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строку </a:t>
            </a:r>
            <a:r>
              <a:rPr lang="ru-RU" dirty="0" err="1" smtClean="0"/>
              <a:t>дії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фінансового</a:t>
            </a:r>
            <a:r>
              <a:rPr lang="ru-RU" dirty="0" smtClean="0"/>
              <a:t> </a:t>
            </a:r>
            <a:r>
              <a:rPr lang="ru-RU" dirty="0" err="1" smtClean="0"/>
              <a:t>інструменту</a:t>
            </a:r>
            <a:r>
              <a:rPr lang="ru-RU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протягом</a:t>
            </a:r>
            <a:r>
              <a:rPr lang="ru-RU" b="1" dirty="0" smtClean="0"/>
              <a:t> </a:t>
            </a:r>
            <a:r>
              <a:rPr lang="ru-RU" b="1" dirty="0" err="1" smtClean="0"/>
              <a:t>коротшого</a:t>
            </a:r>
            <a:r>
              <a:rPr lang="ru-RU" b="1" dirty="0" smtClean="0"/>
              <a:t> </a:t>
            </a:r>
            <a:r>
              <a:rPr lang="ru-RU" b="1" dirty="0" err="1" smtClean="0"/>
              <a:t>періоду</a:t>
            </a:r>
            <a:r>
              <a:rPr lang="ru-RU" b="1" dirty="0" smtClean="0"/>
              <a:t>, </a:t>
            </a:r>
            <a:r>
              <a:rPr lang="ru-RU" b="1" dirty="0" err="1" smtClean="0"/>
              <a:t>якщо</a:t>
            </a:r>
            <a:r>
              <a:rPr lang="ru-RU" b="1" dirty="0" smtClean="0"/>
              <a:t> </a:t>
            </a:r>
            <a:r>
              <a:rPr lang="ru-RU" b="1" dirty="0" err="1" smtClean="0"/>
              <a:t>фінансовий</a:t>
            </a:r>
            <a:endParaRPr lang="ru-RU" b="1" dirty="0" smtClean="0"/>
          </a:p>
          <a:p>
            <a:pPr>
              <a:buNone/>
            </a:pPr>
            <a:r>
              <a:rPr lang="ru-RU" b="1" dirty="0" err="1" smtClean="0"/>
              <a:t>інструмент</a:t>
            </a:r>
            <a:r>
              <a:rPr lang="ru-RU" b="1" dirty="0" smtClean="0"/>
              <a:t> </a:t>
            </a:r>
            <a:r>
              <a:rPr lang="ru-RU" b="1" dirty="0" err="1" smtClean="0"/>
              <a:t>має</a:t>
            </a:r>
            <a:r>
              <a:rPr lang="ru-RU" b="1" dirty="0" smtClean="0"/>
              <a:t> </a:t>
            </a:r>
            <a:r>
              <a:rPr lang="ru-RU" b="1" dirty="0" err="1" smtClean="0"/>
              <a:t>плаваючу</a:t>
            </a:r>
            <a:r>
              <a:rPr lang="ru-RU" b="1" dirty="0" smtClean="0"/>
              <a:t> ставку, та </a:t>
            </a:r>
            <a:r>
              <a:rPr lang="ru-RU" b="1" dirty="0" err="1" smtClean="0"/>
              <a:t>ці</a:t>
            </a:r>
            <a:r>
              <a:rPr lang="ru-RU" b="1" dirty="0" smtClean="0"/>
              <a:t> </a:t>
            </a:r>
            <a:r>
              <a:rPr lang="ru-RU" b="1" dirty="0" err="1" smtClean="0"/>
              <a:t>суми</a:t>
            </a:r>
            <a:r>
              <a:rPr lang="ru-RU" b="1" dirty="0" smtClean="0"/>
              <a:t> належать до </a:t>
            </a:r>
            <a:r>
              <a:rPr lang="ru-RU" b="1" dirty="0" err="1" smtClean="0"/>
              <a:t>періоду</a:t>
            </a:r>
            <a:r>
              <a:rPr lang="ru-RU" b="1" dirty="0" smtClean="0"/>
              <a:t> </a:t>
            </a:r>
            <a:r>
              <a:rPr lang="ru-RU" b="1" dirty="0" err="1" smtClean="0"/>
              <a:t>до</a:t>
            </a:r>
            <a:r>
              <a:rPr lang="ru-RU" b="1" dirty="0" smtClean="0"/>
              <a:t> </a:t>
            </a:r>
            <a:r>
              <a:rPr lang="ru-RU" b="1" dirty="0" err="1" smtClean="0"/>
              <a:t>наступної</a:t>
            </a:r>
            <a:endParaRPr lang="ru-RU" b="1" dirty="0" smtClean="0"/>
          </a:p>
          <a:p>
            <a:pPr>
              <a:buNone/>
            </a:pPr>
            <a:r>
              <a:rPr lang="ru-RU" b="1" dirty="0" err="1" smtClean="0"/>
              <a:t>дати</a:t>
            </a:r>
            <a:r>
              <a:rPr lang="ru-RU" b="1" dirty="0" smtClean="0"/>
              <a:t> перегляду </a:t>
            </a:r>
            <a:r>
              <a:rPr lang="ru-RU" b="1" dirty="0" err="1" smtClean="0"/>
              <a:t>процентної</a:t>
            </a:r>
            <a:r>
              <a:rPr lang="ru-RU" b="1" dirty="0" smtClean="0"/>
              <a:t> ставки</a:t>
            </a:r>
            <a:r>
              <a:rPr lang="ru-RU" dirty="0" smtClean="0"/>
              <a:t>»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3F1632-4752-4805-83D4-DABE21A7E2E1}" type="slidenum">
              <a:rPr lang="ru-RU" altLang="en-US" smtClean="0"/>
              <a:pPr>
                <a:defRPr/>
              </a:pPr>
              <a:t>45</a:t>
            </a:fld>
            <a:endParaRPr lang="ru-RU" altLang="en-US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95536" y="1772816"/>
            <a:ext cx="8229600" cy="6914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14-я Инструкция:</a:t>
            </a:r>
            <a:endParaRPr kumimoji="0" lang="uk-UA" sz="24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512" y="115888"/>
            <a:ext cx="84978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Амортизация дисконтов/ премий по кредитам с плавающей ставкой</a:t>
            </a:r>
            <a:endParaRPr lang="ru-RU" sz="3200" dirty="0">
              <a:solidFill>
                <a:schemeClr val="tx2"/>
              </a:solidFill>
              <a:latin typeface="+mj-lt"/>
            </a:endParaRPr>
          </a:p>
          <a:p>
            <a:pPr>
              <a:defRPr/>
            </a:pPr>
            <a:endParaRPr lang="ru-RU" sz="32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3A1155-43A3-4426-B305-4FA08DCA7D89}" type="slidenum">
              <a:rPr lang="ru-RU" smtClean="0"/>
              <a:pPr>
                <a:defRPr/>
              </a:pPr>
              <a:t>46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776860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«2.11. Банк у </a:t>
            </a:r>
            <a:r>
              <a:rPr lang="ru-RU" sz="2400" dirty="0" err="1" smtClean="0"/>
              <a:t>разі</a:t>
            </a:r>
            <a:r>
              <a:rPr lang="ru-RU" sz="2400" dirty="0" smtClean="0"/>
              <a:t> </a:t>
            </a:r>
            <a:r>
              <a:rPr lang="ru-RU" sz="2400" b="1" dirty="0" smtClean="0"/>
              <a:t>перегляду </a:t>
            </a:r>
            <a:r>
              <a:rPr lang="ru-RU" sz="2400" b="1" dirty="0" err="1" smtClean="0"/>
              <a:t>сум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виплат</a:t>
            </a:r>
            <a:r>
              <a:rPr lang="ru-RU" sz="2400" b="1" dirty="0" smtClean="0"/>
              <a:t> та/</a:t>
            </a:r>
            <a:r>
              <a:rPr lang="ru-RU" sz="2400" b="1" dirty="0" err="1" smtClean="0"/>
              <a:t>або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надходжень</a:t>
            </a:r>
            <a:r>
              <a:rPr lang="ru-RU" sz="2400" dirty="0" smtClean="0"/>
              <a:t> за </a:t>
            </a:r>
            <a:r>
              <a:rPr lang="ru-RU" sz="2400" dirty="0" err="1" smtClean="0"/>
              <a:t>фінансовим</a:t>
            </a:r>
            <a:r>
              <a:rPr lang="ru-RU" sz="2400" dirty="0" smtClean="0"/>
              <a:t> </a:t>
            </a:r>
            <a:r>
              <a:rPr lang="ru-RU" sz="2400" dirty="0" err="1" smtClean="0"/>
              <a:t>інструментом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не </a:t>
            </a:r>
            <a:r>
              <a:rPr lang="ru-RU" sz="2400" dirty="0" err="1" smtClean="0"/>
              <a:t>пов’язано</a:t>
            </a:r>
            <a:r>
              <a:rPr lang="ru-RU" sz="2400" dirty="0" smtClean="0"/>
              <a:t> </a:t>
            </a:r>
            <a:r>
              <a:rPr lang="ru-RU" sz="2400" dirty="0" err="1" smtClean="0"/>
              <a:t>зі</a:t>
            </a:r>
            <a:r>
              <a:rPr lang="ru-RU" sz="2400" dirty="0" smtClean="0"/>
              <a:t> </a:t>
            </a:r>
            <a:r>
              <a:rPr lang="ru-RU" sz="2400" dirty="0" err="1" smtClean="0"/>
              <a:t>зменшенням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відновленням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корисності</a:t>
            </a:r>
            <a:r>
              <a:rPr lang="ru-RU" sz="2400" dirty="0" smtClean="0"/>
              <a:t> (</a:t>
            </a:r>
            <a:r>
              <a:rPr lang="ru-RU" sz="2400" dirty="0" err="1" smtClean="0"/>
              <a:t>наприклад</a:t>
            </a:r>
            <a:r>
              <a:rPr lang="ru-RU" sz="2400" dirty="0" smtClean="0"/>
              <a:t>, </a:t>
            </a:r>
            <a:r>
              <a:rPr lang="ru-RU" sz="2400" b="1" dirty="0" err="1" smtClean="0"/>
              <a:t>дострокове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погашення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фінансового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інструменту</a:t>
            </a:r>
            <a:r>
              <a:rPr lang="ru-RU" sz="2400" dirty="0" smtClean="0"/>
              <a:t>), </a:t>
            </a:r>
            <a:r>
              <a:rPr lang="ru-RU" sz="2400" dirty="0" err="1" smtClean="0"/>
              <a:t>здійснює</a:t>
            </a:r>
            <a:r>
              <a:rPr lang="ru-RU" sz="2400" dirty="0" smtClean="0"/>
              <a:t> </a:t>
            </a:r>
            <a:r>
              <a:rPr lang="ru-RU" sz="2400" b="1" dirty="0" err="1" smtClean="0"/>
              <a:t>перерахунок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балансової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вартості</a:t>
            </a:r>
            <a:r>
              <a:rPr lang="ru-RU" sz="2400" dirty="0" smtClean="0"/>
              <a:t> такого </a:t>
            </a:r>
            <a:r>
              <a:rPr lang="ru-RU" sz="2400" dirty="0" err="1" smtClean="0"/>
              <a:t>фінансового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інструменту</a:t>
            </a:r>
            <a:r>
              <a:rPr lang="ru-RU" sz="2400" dirty="0" smtClean="0"/>
              <a:t>.»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056780"/>
            <a:ext cx="8229600" cy="6914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14-я Инструкция:</a:t>
            </a:r>
            <a:endParaRPr kumimoji="0" lang="uk-UA" sz="2400" b="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24"/>
          <p:cNvSpPr txBox="1">
            <a:spLocks noChangeArrowheads="1"/>
          </p:cNvSpPr>
          <p:nvPr/>
        </p:nvSpPr>
        <p:spPr bwMode="auto">
          <a:xfrm>
            <a:off x="971550" y="476672"/>
            <a:ext cx="727233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ru-RU" b="1" i="1" dirty="0">
              <a:cs typeface="Arial" pitchFamily="34" charset="0"/>
            </a:endParaRPr>
          </a:p>
          <a:p>
            <a:pPr algn="ctr" eaLnBrk="1" hangingPunct="1"/>
            <a:r>
              <a:rPr lang="ru-RU" sz="2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Частичное </a:t>
            </a:r>
            <a:r>
              <a:rPr lang="ru-RU" sz="24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досрочное погашение </a:t>
            </a:r>
            <a:r>
              <a:rPr lang="ru-RU" sz="2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кредита</a:t>
            </a:r>
            <a:endParaRPr lang="en-US" sz="24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 algn="ctr" eaLnBrk="1" hangingPunct="1"/>
            <a:endParaRPr lang="ru-RU" sz="24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5062" name="Rectangle 6"/>
          <p:cNvSpPr>
            <a:spLocks noGrp="1" noChangeArrowheads="1"/>
          </p:cNvSpPr>
          <p:nvPr>
            <p:ph type="title"/>
          </p:nvPr>
        </p:nvSpPr>
        <p:spPr>
          <a:xfrm>
            <a:off x="395536" y="980728"/>
            <a:ext cx="8229600" cy="11398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800" dirty="0" smtClean="0"/>
              <a:t>Учет кредитов при досрочном погашении </a:t>
            </a:r>
            <a:br>
              <a:rPr lang="ru-RU" sz="3800" dirty="0" smtClean="0"/>
            </a:br>
            <a:endParaRPr lang="ru-RU" sz="3800" dirty="0" smtClean="0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ru-RU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400" b="1" smtClean="0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AC59D4-9CF6-46C5-A1FD-592C9B937BEA}" type="slidenum">
              <a:rPr lang="ru-RU" altLang="en-US"/>
              <a:pPr>
                <a:defRPr/>
              </a:pPr>
              <a:t>47</a:t>
            </a:fld>
            <a:endParaRPr lang="ru-RU" altLang="en-US"/>
          </a:p>
        </p:txBody>
      </p:sp>
      <p:sp>
        <p:nvSpPr>
          <p:cNvPr id="70661" name="Rectangle 3"/>
          <p:cNvSpPr>
            <a:spLocks noChangeArrowheads="1"/>
          </p:cNvSpPr>
          <p:nvPr/>
        </p:nvSpPr>
        <p:spPr bwMode="auto">
          <a:xfrm>
            <a:off x="673100" y="14128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</p:txBody>
      </p:sp>
      <p:sp>
        <p:nvSpPr>
          <p:cNvPr id="70662" name="Rectangle 4"/>
          <p:cNvSpPr>
            <a:spLocks noChangeArrowheads="1"/>
          </p:cNvSpPr>
          <p:nvPr/>
        </p:nvSpPr>
        <p:spPr bwMode="auto">
          <a:xfrm>
            <a:off x="539750" y="14128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1600" b="1" u="sng"/>
          </a:p>
        </p:txBody>
      </p:sp>
      <p:sp>
        <p:nvSpPr>
          <p:cNvPr id="70663" name="Rectangle 5"/>
          <p:cNvSpPr>
            <a:spLocks noChangeArrowheads="1"/>
          </p:cNvSpPr>
          <p:nvPr/>
        </p:nvSpPr>
        <p:spPr bwMode="auto">
          <a:xfrm>
            <a:off x="755650" y="16287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1600" b="1" u="sng"/>
          </a:p>
        </p:txBody>
      </p:sp>
      <p:sp>
        <p:nvSpPr>
          <p:cNvPr id="70664" name="Text Box 9"/>
          <p:cNvSpPr txBox="1">
            <a:spLocks noChangeArrowheads="1"/>
          </p:cNvSpPr>
          <p:nvPr/>
        </p:nvSpPr>
        <p:spPr bwMode="auto">
          <a:xfrm>
            <a:off x="684213" y="2815476"/>
            <a:ext cx="6911975" cy="32778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dirty="0"/>
              <a:t>Эффективная ставка не меняется;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dirty="0"/>
              <a:t> Определяется новая балансовая стоимость кредита (путем дисконтирования денежных потоков на действующую эффективную ставку);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dirty="0"/>
              <a:t> На разницу между текущей балансовой стоимостью кредита и новой   балансовой стоимостью выполняется проводка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endParaRPr lang="ru-RU" dirty="0"/>
          </a:p>
          <a:p>
            <a:pPr eaLnBrk="1" hangingPunct="1">
              <a:spcBef>
                <a:spcPct val="50000"/>
              </a:spcBef>
            </a:pPr>
            <a:r>
              <a:rPr lang="ru-RU" dirty="0"/>
              <a:t>Дт Неамортизированный </a:t>
            </a:r>
            <a:r>
              <a:rPr lang="ru-RU" dirty="0" smtClean="0"/>
              <a:t>дисконт/ премия </a:t>
            </a:r>
            <a:r>
              <a:rPr lang="ru-RU" dirty="0"/>
              <a:t>– </a:t>
            </a:r>
            <a:endParaRPr lang="ru-RU" dirty="0" smtClean="0"/>
          </a:p>
          <a:p>
            <a:pPr eaLnBrk="1" hangingPunct="1">
              <a:spcBef>
                <a:spcPct val="50000"/>
              </a:spcBef>
            </a:pPr>
            <a:r>
              <a:rPr lang="ru-RU" dirty="0" smtClean="0"/>
              <a:t>Кт </a:t>
            </a:r>
            <a:r>
              <a:rPr lang="ru-RU" dirty="0"/>
              <a:t>Процентные доходы</a:t>
            </a:r>
          </a:p>
        </p:txBody>
      </p:sp>
      <p:sp>
        <p:nvSpPr>
          <p:cNvPr id="70665" name="TextBox 8"/>
          <p:cNvSpPr txBox="1">
            <a:spLocks noChangeArrowheads="1"/>
          </p:cNvSpPr>
          <p:nvPr/>
        </p:nvSpPr>
        <p:spPr bwMode="auto">
          <a:xfrm>
            <a:off x="684213" y="2086813"/>
            <a:ext cx="6767512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b="1"/>
              <a:t>выполнить дополнительную амортизацию</a:t>
            </a:r>
          </a:p>
        </p:txBody>
      </p:sp>
    </p:spTree>
    <p:extLst>
      <p:ext uri="{BB962C8B-B14F-4D97-AF65-F5344CB8AC3E}">
        <p14:creationId xmlns:p14="http://schemas.microsoft.com/office/powerpoint/2010/main" xmlns="" val="295382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ru-RU" sz="28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b="1" smtClean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64A460-667B-43AF-9DB7-41832B12BB4E}" type="slidenum">
              <a:rPr lang="ru-RU" altLang="en-US"/>
              <a:pPr>
                <a:defRPr/>
              </a:pPr>
              <a:t>48</a:t>
            </a:fld>
            <a:endParaRPr lang="ru-RU" altLang="en-US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673100" y="14128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0825" y="115888"/>
            <a:ext cx="84978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ru-RU" sz="3000" b="1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9 </a:t>
            </a:r>
            <a:r>
              <a:rPr lang="ru-RU" sz="3000" b="1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– Частичное досрочное погашение кредита</a:t>
            </a:r>
          </a:p>
          <a:p>
            <a:pPr>
              <a:defRPr/>
            </a:pPr>
            <a:endParaRPr lang="ru-RU" sz="3200" dirty="0">
              <a:solidFill>
                <a:schemeClr val="tx2"/>
              </a:solidFill>
              <a:latin typeface="+mj-lt"/>
            </a:endParaRPr>
          </a:p>
          <a:p>
            <a:pPr>
              <a:defRPr/>
            </a:pPr>
            <a:endParaRPr lang="ru-RU" sz="3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539750" y="1196975"/>
            <a:ext cx="8135938" cy="421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u="sng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ru-RU" sz="2400" b="1" dirty="0"/>
              <a:t>Условия –как в примере </a:t>
            </a:r>
            <a:r>
              <a:rPr lang="ru-RU" sz="2400" b="1" dirty="0" smtClean="0"/>
              <a:t>8, </a:t>
            </a:r>
            <a:r>
              <a:rPr lang="ru-RU" sz="2400" b="1" dirty="0"/>
              <a:t>но потом, </a:t>
            </a:r>
            <a:r>
              <a:rPr lang="ru-RU" sz="2400" b="1" dirty="0" smtClean="0"/>
              <a:t>20/05/2019 </a:t>
            </a:r>
            <a:r>
              <a:rPr lang="ru-RU" sz="2400" b="1" dirty="0"/>
              <a:t>клиент досрочно погашает </a:t>
            </a:r>
            <a:r>
              <a:rPr lang="ru-RU" sz="2400" b="1" dirty="0" smtClean="0"/>
              <a:t>20 </a:t>
            </a:r>
            <a:r>
              <a:rPr lang="ru-RU" sz="2400" b="1" dirty="0"/>
              <a:t>000 грн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1600" b="1" u="sng" dirty="0"/>
          </a:p>
        </p:txBody>
      </p:sp>
    </p:spTree>
    <p:extLst>
      <p:ext uri="{BB962C8B-B14F-4D97-AF65-F5344CB8AC3E}">
        <p14:creationId xmlns:p14="http://schemas.microsoft.com/office/powerpoint/2010/main" xmlns="" val="115118514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D11A0-D5C9-49B4-B3B0-79F17A2AFB07}" type="slidenum">
              <a:rPr lang="ru-RU" altLang="en-US"/>
              <a:pPr>
                <a:defRPr/>
              </a:pPr>
              <a:t>49</a:t>
            </a:fld>
            <a:endParaRPr lang="ru-RU" altLang="en-US"/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endParaRPr lang="ru-RU" sz="2400" b="1" smtClean="0"/>
          </a:p>
          <a:p>
            <a:pPr marL="609600" indent="-609600">
              <a:buFont typeface="Wingdings" pitchFamily="2" charset="2"/>
              <a:buNone/>
            </a:pPr>
            <a:endParaRPr lang="en-US" sz="2400" b="1" smtClean="0"/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673100" y="14128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</p:txBody>
      </p:sp>
      <p:sp>
        <p:nvSpPr>
          <p:cNvPr id="79877" name="Rectangle 4"/>
          <p:cNvSpPr>
            <a:spLocks noChangeArrowheads="1"/>
          </p:cNvSpPr>
          <p:nvPr/>
        </p:nvSpPr>
        <p:spPr bwMode="auto">
          <a:xfrm>
            <a:off x="539750" y="14128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1600" b="1" u="sng"/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755650" y="16287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1600" b="1" u="sng"/>
          </a:p>
        </p:txBody>
      </p:sp>
      <p:sp>
        <p:nvSpPr>
          <p:cNvPr id="79880" name="Text Box 7"/>
          <p:cNvSpPr txBox="1">
            <a:spLocks noChangeArrowheads="1"/>
          </p:cNvSpPr>
          <p:nvPr/>
        </p:nvSpPr>
        <p:spPr bwMode="auto">
          <a:xfrm>
            <a:off x="611188" y="1484313"/>
            <a:ext cx="2592387" cy="1244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dirty="0"/>
              <a:t>Если </a:t>
            </a:r>
            <a:r>
              <a:rPr lang="ru-RU" dirty="0" smtClean="0"/>
              <a:t>сумму и </a:t>
            </a:r>
            <a:r>
              <a:rPr lang="ru-RU" dirty="0"/>
              <a:t>срок платежа можно спрогнозировать</a:t>
            </a:r>
          </a:p>
          <a:p>
            <a:pPr algn="ctr" eaLnBrk="1" hangingPunct="1">
              <a:spcBef>
                <a:spcPct val="50000"/>
              </a:spcBef>
            </a:pPr>
            <a:endParaRPr lang="ru-RU" sz="1400" dirty="0"/>
          </a:p>
        </p:txBody>
      </p:sp>
      <p:sp>
        <p:nvSpPr>
          <p:cNvPr id="79881" name="Text Box 8"/>
          <p:cNvSpPr txBox="1">
            <a:spLocks noChangeArrowheads="1"/>
          </p:cNvSpPr>
          <p:nvPr/>
        </p:nvSpPr>
        <p:spPr bwMode="auto">
          <a:xfrm>
            <a:off x="5148263" y="1484313"/>
            <a:ext cx="2592387" cy="1200329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dirty="0"/>
              <a:t>Если </a:t>
            </a:r>
            <a:r>
              <a:rPr lang="ru-RU" dirty="0" smtClean="0"/>
              <a:t>сумму и </a:t>
            </a:r>
            <a:r>
              <a:rPr lang="ru-RU" dirty="0"/>
              <a:t>срок платежа нельзя однозначно спрогнозировать</a:t>
            </a:r>
          </a:p>
        </p:txBody>
      </p:sp>
      <p:sp>
        <p:nvSpPr>
          <p:cNvPr id="79882" name="Text Box 9"/>
          <p:cNvSpPr txBox="1">
            <a:spLocks noChangeArrowheads="1"/>
          </p:cNvSpPr>
          <p:nvPr/>
        </p:nvSpPr>
        <p:spPr bwMode="auto">
          <a:xfrm>
            <a:off x="611188" y="3211513"/>
            <a:ext cx="266382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dirty="0"/>
              <a:t>Изначально учитываются в графике денежных потоков</a:t>
            </a:r>
          </a:p>
        </p:txBody>
      </p:sp>
      <p:sp>
        <p:nvSpPr>
          <p:cNvPr id="79883" name="Text Box 10"/>
          <p:cNvSpPr txBox="1">
            <a:spLocks noChangeArrowheads="1"/>
          </p:cNvSpPr>
          <p:nvPr/>
        </p:nvSpPr>
        <p:spPr bwMode="auto">
          <a:xfrm>
            <a:off x="5148263" y="3140075"/>
            <a:ext cx="2663825" cy="10618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ru-RU" dirty="0" smtClean="0"/>
          </a:p>
          <a:p>
            <a:pPr algn="ctr" eaLnBrk="1" hangingPunct="1">
              <a:spcBef>
                <a:spcPct val="50000"/>
              </a:spcBef>
            </a:pPr>
            <a:r>
              <a:rPr lang="ru-RU" dirty="0" smtClean="0"/>
              <a:t>на доходы во время получения</a:t>
            </a:r>
            <a:endParaRPr lang="ru-RU" dirty="0"/>
          </a:p>
        </p:txBody>
      </p:sp>
      <p:sp>
        <p:nvSpPr>
          <p:cNvPr id="79884" name="Line 11"/>
          <p:cNvSpPr>
            <a:spLocks noChangeShapeType="1"/>
          </p:cNvSpPr>
          <p:nvPr/>
        </p:nvSpPr>
        <p:spPr bwMode="auto">
          <a:xfrm>
            <a:off x="1906588" y="277971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85" name="Line 12"/>
          <p:cNvSpPr>
            <a:spLocks noChangeShapeType="1"/>
          </p:cNvSpPr>
          <p:nvPr/>
        </p:nvSpPr>
        <p:spPr bwMode="auto">
          <a:xfrm>
            <a:off x="6372225" y="27082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9886" name="Text Box 13"/>
          <p:cNvSpPr txBox="1">
            <a:spLocks noChangeArrowheads="1"/>
          </p:cNvSpPr>
          <p:nvPr/>
        </p:nvSpPr>
        <p:spPr bwMode="auto">
          <a:xfrm>
            <a:off x="5148263" y="4508500"/>
            <a:ext cx="2663825" cy="202406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dirty="0"/>
              <a:t>- при получении увеличивается дисконт, пересчитывается эффективная ставка, строится новый график амортизации</a:t>
            </a:r>
          </a:p>
        </p:txBody>
      </p:sp>
      <p:sp>
        <p:nvSpPr>
          <p:cNvPr id="16" name="TextBox 24"/>
          <p:cNvSpPr txBox="1">
            <a:spLocks noChangeArrowheads="1"/>
          </p:cNvSpPr>
          <p:nvPr/>
        </p:nvSpPr>
        <p:spPr bwMode="auto">
          <a:xfrm>
            <a:off x="899592" y="404664"/>
            <a:ext cx="727233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ru-RU" b="1" i="1" dirty="0">
              <a:cs typeface="Arial" pitchFamily="34" charset="0"/>
            </a:endParaRPr>
          </a:p>
          <a:p>
            <a:pPr algn="ctr" eaLnBrk="1" hangingPunct="1"/>
            <a:r>
              <a:rPr lang="ru-RU" sz="2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Получение комиссий после выдачи кредита</a:t>
            </a:r>
            <a:endParaRPr lang="ru-RU" sz="24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12360" y="4581128"/>
            <a:ext cx="1331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? ошибки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697076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r>
              <a:rPr lang="ru-RU" dirty="0" smtClean="0"/>
              <a:t>равные суммы денег в разное время имеют разную стоимость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5</a:t>
            </a:fld>
            <a:endParaRPr lang="uk-UA" dirty="0"/>
          </a:p>
        </p:txBody>
      </p:sp>
      <p:sp>
        <p:nvSpPr>
          <p:cNvPr id="5" name="Стрелка вверх 4"/>
          <p:cNvSpPr/>
          <p:nvPr/>
        </p:nvSpPr>
        <p:spPr>
          <a:xfrm>
            <a:off x="111561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3573016"/>
            <a:ext cx="1512168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время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Стрелка вверх 6"/>
          <p:cNvSpPr/>
          <p:nvPr/>
        </p:nvSpPr>
        <p:spPr>
          <a:xfrm>
            <a:off x="4067944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419872" y="3573016"/>
            <a:ext cx="1512168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инфляция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Стрелка вверх 8"/>
          <p:cNvSpPr/>
          <p:nvPr/>
        </p:nvSpPr>
        <p:spPr>
          <a:xfrm>
            <a:off x="7308304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6660232" y="3573016"/>
            <a:ext cx="1512168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риск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4"/>
          <p:cNvSpPr txBox="1">
            <a:spLocks noChangeArrowheads="1"/>
          </p:cNvSpPr>
          <p:nvPr/>
        </p:nvSpPr>
        <p:spPr bwMode="auto">
          <a:xfrm>
            <a:off x="1187624" y="548680"/>
            <a:ext cx="727233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2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Просрочка погашения кредита</a:t>
            </a:r>
          </a:p>
          <a:p>
            <a:pPr algn="ctr" eaLnBrk="1" hangingPunct="1"/>
            <a:endParaRPr lang="ru-RU" b="1" i="1" dirty="0">
              <a:cs typeface="Arial" pitchFamily="34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1115616" y="1340768"/>
            <a:ext cx="7056784" cy="2031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dirty="0" smtClean="0"/>
              <a:t>НЕ ВЛИЯЕТ:</a:t>
            </a:r>
          </a:p>
          <a:p>
            <a:pPr algn="ctr" eaLnBrk="1" hangingPunct="1">
              <a:spcBef>
                <a:spcPct val="50000"/>
              </a:spcBef>
            </a:pPr>
            <a:endParaRPr lang="ru-RU" dirty="0" smtClean="0"/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dirty="0" smtClean="0"/>
              <a:t>на ЭПС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endParaRPr lang="ru-RU" dirty="0" smtClean="0"/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dirty="0" smtClean="0"/>
              <a:t>на график амортизации дисконта/ премии </a:t>
            </a:r>
            <a:endParaRPr lang="ru-RU" dirty="0"/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835696" y="3789040"/>
            <a:ext cx="5616624" cy="36933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dirty="0" smtClean="0"/>
              <a:t>это – реализация кредитного риска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396213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30981438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 </a:t>
            </a:r>
            <a:r>
              <a:rPr lang="ru-RU" dirty="0" smtClean="0"/>
              <a:t>Уменьшение полезности финансовых активов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5661248"/>
            <a:ext cx="2304256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12-месячные ожидаемые кредитные убытки</a:t>
            </a:r>
            <a:endParaRPr lang="uk-UA" dirty="0"/>
          </a:p>
        </p:txBody>
      </p:sp>
      <p:sp>
        <p:nvSpPr>
          <p:cNvPr id="10" name="TextBox 9"/>
          <p:cNvSpPr txBox="1"/>
          <p:nvPr/>
        </p:nvSpPr>
        <p:spPr>
          <a:xfrm>
            <a:off x="3491880" y="5716072"/>
            <a:ext cx="5112568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ожидаемые кредитные убытки за весь срок жизни</a:t>
            </a:r>
          </a:p>
          <a:p>
            <a:pPr algn="ctr"/>
            <a:endParaRPr lang="uk-UA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1691680" y="5085184"/>
            <a:ext cx="21602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низ 11"/>
          <p:cNvSpPr/>
          <p:nvPr/>
        </p:nvSpPr>
        <p:spPr>
          <a:xfrm>
            <a:off x="4499992" y="5085184"/>
            <a:ext cx="21602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низ 12"/>
          <p:cNvSpPr/>
          <p:nvPr/>
        </p:nvSpPr>
        <p:spPr>
          <a:xfrm>
            <a:off x="7380312" y="5085184"/>
            <a:ext cx="21602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51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0227468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Базовые принципы расчета резервов</a:t>
            </a:r>
            <a:endParaRPr lang="uk-UA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01552534"/>
              </p:ext>
            </p:extLst>
          </p:nvPr>
        </p:nvGraphicFramePr>
        <p:xfrm>
          <a:off x="0" y="1629116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52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39946282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dirty="0" smtClean="0"/>
              <a:t>Учет доходов по ФА на 3ей стадии </a:t>
            </a:r>
            <a:endParaRPr lang="en-US" sz="30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4213" y="2060575"/>
            <a:ext cx="1584325" cy="16158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dirty="0" err="1" smtClean="0"/>
              <a:t>Амортизи</a:t>
            </a:r>
            <a:r>
              <a:rPr lang="ru-RU" dirty="0" smtClean="0"/>
              <a:t>-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dirty="0" err="1" smtClean="0"/>
              <a:t>рованная</a:t>
            </a:r>
            <a:endParaRPr lang="ru-RU" dirty="0" smtClean="0"/>
          </a:p>
          <a:p>
            <a:pPr algn="ctr" eaLnBrk="1" hangingPunct="1">
              <a:spcBef>
                <a:spcPct val="50000"/>
              </a:spcBef>
            </a:pPr>
            <a:r>
              <a:rPr lang="ru-RU" dirty="0" smtClean="0"/>
              <a:t>себе-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dirty="0" smtClean="0"/>
              <a:t>стоимость</a:t>
            </a:r>
            <a:endParaRPr lang="ru-RU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059113" y="2492375"/>
            <a:ext cx="21605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/>
              <a:t>Эффективная ставка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484438" y="2565400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435600" y="2708275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=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011863" y="2420938"/>
            <a:ext cx="2160587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/>
              <a:t>Процентный доход по кредиту за период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084888" y="3933825"/>
            <a:ext cx="1871662" cy="642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/>
              <a:t>Доход по номинальной ставке = Тело х Номинальная ставка</a:t>
            </a: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7019925" y="33575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6084888" y="4868863"/>
            <a:ext cx="1871662" cy="642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/>
              <a:t>Амортизация дисконта/премии (без учета обесценения)</a:t>
            </a:r>
          </a:p>
        </p:txBody>
      </p:sp>
      <p:sp>
        <p:nvSpPr>
          <p:cNvPr id="12" name="AutoShape 13"/>
          <p:cNvSpPr>
            <a:spLocks/>
          </p:cNvSpPr>
          <p:nvPr/>
        </p:nvSpPr>
        <p:spPr bwMode="auto">
          <a:xfrm>
            <a:off x="5795963" y="3860800"/>
            <a:ext cx="215900" cy="2447925"/>
          </a:xfrm>
          <a:prstGeom prst="leftBrace">
            <a:avLst>
              <a:gd name="adj1" fmla="val 94485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6156325" y="4581525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+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684213" y="4652963"/>
            <a:ext cx="1727200" cy="1565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/>
              <a:t>Тело+</a:t>
            </a:r>
          </a:p>
          <a:p>
            <a:pPr eaLnBrk="1" hangingPunct="1">
              <a:spcBef>
                <a:spcPct val="50000"/>
              </a:spcBef>
            </a:pPr>
            <a:r>
              <a:rPr lang="ru-RU" sz="1200"/>
              <a:t>начисленные проценты</a:t>
            </a:r>
          </a:p>
          <a:p>
            <a:pPr eaLnBrk="1" hangingPunct="1">
              <a:spcBef>
                <a:spcPct val="50000"/>
              </a:spcBef>
            </a:pPr>
            <a:r>
              <a:rPr lang="ru-RU" sz="1200"/>
              <a:t>-дисконт</a:t>
            </a:r>
          </a:p>
          <a:p>
            <a:pPr eaLnBrk="1" hangingPunct="1">
              <a:spcBef>
                <a:spcPct val="50000"/>
              </a:spcBef>
            </a:pPr>
            <a:r>
              <a:rPr lang="ru-RU" sz="1200"/>
              <a:t>+премия</a:t>
            </a:r>
          </a:p>
          <a:p>
            <a:pPr eaLnBrk="1" hangingPunct="1">
              <a:spcBef>
                <a:spcPct val="50000"/>
              </a:spcBef>
            </a:pPr>
            <a:r>
              <a:rPr lang="ru-RU" sz="1200"/>
              <a:t>- Резервы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6084888" y="5661025"/>
            <a:ext cx="1871662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/>
              <a:t>Корректировка процентного дохода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6156325" y="5373688"/>
            <a:ext cx="647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-</a:t>
            </a: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53</a:t>
            </a:fld>
            <a:endParaRPr lang="uk-UA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4"/>
          <p:cNvSpPr txBox="1">
            <a:spLocks noChangeArrowheads="1"/>
          </p:cNvSpPr>
          <p:nvPr/>
        </p:nvSpPr>
        <p:spPr bwMode="auto">
          <a:xfrm>
            <a:off x="1043608" y="260648"/>
            <a:ext cx="727233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2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Учет </a:t>
            </a:r>
            <a:r>
              <a:rPr lang="ru-RU" sz="24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процентных доходов</a:t>
            </a:r>
            <a:r>
              <a:rPr lang="ru-RU" b="1" i="1" dirty="0">
                <a:cs typeface="Arial" pitchFamily="34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по обесцененным </a:t>
            </a:r>
            <a:r>
              <a:rPr lang="ru-RU" sz="2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кредитам</a:t>
            </a:r>
            <a:endParaRPr lang="en-US" sz="24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 algn="ctr" eaLnBrk="1" hangingPunct="1"/>
            <a:endParaRPr lang="ru-RU" b="1" i="1" dirty="0">
              <a:cs typeface="Arial" pitchFamily="34" charset="0"/>
            </a:endParaRPr>
          </a:p>
        </p:txBody>
      </p:sp>
      <p:sp>
        <p:nvSpPr>
          <p:cNvPr id="108545" name="Rectangle 1"/>
          <p:cNvSpPr>
            <a:spLocks noChangeArrowheads="1"/>
          </p:cNvSpPr>
          <p:nvPr/>
        </p:nvSpPr>
        <p:spPr bwMode="auto">
          <a:xfrm>
            <a:off x="755576" y="2276872"/>
            <a:ext cx="773500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Инструкция: 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“28. Банк здійснює коригування процентних доходів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фінансовим активом  на третій стадії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зменшення корисності в кореспонденції з рахунками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 обліку оціночних резервів під кредитні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збитки”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26175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500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Учет доходов по обесцененным кредитам на третьей стадии </a:t>
            </a:r>
            <a:endParaRPr lang="ru-RU" sz="3800" dirty="0" smtClean="0"/>
          </a:p>
        </p:txBody>
      </p:sp>
      <p:sp>
        <p:nvSpPr>
          <p:cNvPr id="1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F4AB90-A768-4628-8F79-226243A21CFA}" type="slidenum">
              <a:rPr lang="ru-RU" altLang="en-US"/>
              <a:pPr>
                <a:defRPr/>
              </a:pPr>
              <a:t>55</a:t>
            </a:fld>
            <a:endParaRPr lang="ru-RU" altLang="en-US"/>
          </a:p>
        </p:txBody>
      </p:sp>
      <p:sp>
        <p:nvSpPr>
          <p:cNvPr id="94212" name="Rectangle 2"/>
          <p:cNvSpPr>
            <a:spLocks noChangeArrowheads="1"/>
          </p:cNvSpPr>
          <p:nvPr/>
        </p:nvSpPr>
        <p:spPr bwMode="auto">
          <a:xfrm>
            <a:off x="673100" y="14128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</p:txBody>
      </p:sp>
      <p:sp>
        <p:nvSpPr>
          <p:cNvPr id="94213" name="Rectangle 3"/>
          <p:cNvSpPr>
            <a:spLocks noChangeArrowheads="1"/>
          </p:cNvSpPr>
          <p:nvPr/>
        </p:nvSpPr>
        <p:spPr bwMode="auto">
          <a:xfrm>
            <a:off x="755650" y="16287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1600" b="1" u="sng"/>
          </a:p>
        </p:txBody>
      </p:sp>
      <p:sp>
        <p:nvSpPr>
          <p:cNvPr id="94214" name="Text Box 5"/>
          <p:cNvSpPr txBox="1">
            <a:spLocks noChangeArrowheads="1"/>
          </p:cNvSpPr>
          <p:nvPr/>
        </p:nvSpPr>
        <p:spPr bwMode="auto">
          <a:xfrm>
            <a:off x="684213" y="2060575"/>
            <a:ext cx="1584325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/>
              <a:t>Балансовая стоимость кредита с учетом обесценения на начало периода</a:t>
            </a:r>
          </a:p>
        </p:txBody>
      </p:sp>
      <p:sp>
        <p:nvSpPr>
          <p:cNvPr id="94215" name="Text Box 6"/>
          <p:cNvSpPr txBox="1">
            <a:spLocks noChangeArrowheads="1"/>
          </p:cNvSpPr>
          <p:nvPr/>
        </p:nvSpPr>
        <p:spPr bwMode="auto">
          <a:xfrm>
            <a:off x="3059113" y="2492375"/>
            <a:ext cx="2160587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/>
              <a:t>Эффективная ставка</a:t>
            </a:r>
          </a:p>
        </p:txBody>
      </p:sp>
      <p:sp>
        <p:nvSpPr>
          <p:cNvPr id="94216" name="Text Box 7"/>
          <p:cNvSpPr txBox="1">
            <a:spLocks noChangeArrowheads="1"/>
          </p:cNvSpPr>
          <p:nvPr/>
        </p:nvSpPr>
        <p:spPr bwMode="auto">
          <a:xfrm>
            <a:off x="2484438" y="2565400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х</a:t>
            </a:r>
          </a:p>
        </p:txBody>
      </p:sp>
      <p:sp>
        <p:nvSpPr>
          <p:cNvPr id="94217" name="Text Box 8"/>
          <p:cNvSpPr txBox="1">
            <a:spLocks noChangeArrowheads="1"/>
          </p:cNvSpPr>
          <p:nvPr/>
        </p:nvSpPr>
        <p:spPr bwMode="auto">
          <a:xfrm>
            <a:off x="5435600" y="2708275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=</a:t>
            </a:r>
          </a:p>
        </p:txBody>
      </p:sp>
      <p:sp>
        <p:nvSpPr>
          <p:cNvPr id="94218" name="Text Box 9"/>
          <p:cNvSpPr txBox="1">
            <a:spLocks noChangeArrowheads="1"/>
          </p:cNvSpPr>
          <p:nvPr/>
        </p:nvSpPr>
        <p:spPr bwMode="auto">
          <a:xfrm>
            <a:off x="6011863" y="2420938"/>
            <a:ext cx="2160587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/>
              <a:t>Процентный доход по кредиту за период</a:t>
            </a:r>
          </a:p>
        </p:txBody>
      </p:sp>
      <p:sp>
        <p:nvSpPr>
          <p:cNvPr id="94219" name="Text Box 10"/>
          <p:cNvSpPr txBox="1">
            <a:spLocks noChangeArrowheads="1"/>
          </p:cNvSpPr>
          <p:nvPr/>
        </p:nvSpPr>
        <p:spPr bwMode="auto">
          <a:xfrm>
            <a:off x="6084888" y="3933825"/>
            <a:ext cx="1871662" cy="642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/>
              <a:t>Доход по номинальной ставке = Тело х Номинальная ставка</a:t>
            </a:r>
          </a:p>
        </p:txBody>
      </p:sp>
      <p:sp>
        <p:nvSpPr>
          <p:cNvPr id="94220" name="Line 11"/>
          <p:cNvSpPr>
            <a:spLocks noChangeShapeType="1"/>
          </p:cNvSpPr>
          <p:nvPr/>
        </p:nvSpPr>
        <p:spPr bwMode="auto">
          <a:xfrm>
            <a:off x="7019925" y="33575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221" name="Text Box 12"/>
          <p:cNvSpPr txBox="1">
            <a:spLocks noChangeArrowheads="1"/>
          </p:cNvSpPr>
          <p:nvPr/>
        </p:nvSpPr>
        <p:spPr bwMode="auto">
          <a:xfrm>
            <a:off x="6084888" y="4868863"/>
            <a:ext cx="1871662" cy="642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/>
              <a:t>Амортизация дисконта/премии (без учета обесценения)</a:t>
            </a:r>
          </a:p>
        </p:txBody>
      </p:sp>
      <p:sp>
        <p:nvSpPr>
          <p:cNvPr id="94222" name="AutoShape 13"/>
          <p:cNvSpPr>
            <a:spLocks/>
          </p:cNvSpPr>
          <p:nvPr/>
        </p:nvSpPr>
        <p:spPr bwMode="auto">
          <a:xfrm>
            <a:off x="5795963" y="3860800"/>
            <a:ext cx="215900" cy="2447925"/>
          </a:xfrm>
          <a:prstGeom prst="leftBrace">
            <a:avLst>
              <a:gd name="adj1" fmla="val 94485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4223" name="Text Box 14"/>
          <p:cNvSpPr txBox="1">
            <a:spLocks noChangeArrowheads="1"/>
          </p:cNvSpPr>
          <p:nvPr/>
        </p:nvSpPr>
        <p:spPr bwMode="auto">
          <a:xfrm>
            <a:off x="6156325" y="4581525"/>
            <a:ext cx="647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+</a:t>
            </a:r>
          </a:p>
        </p:txBody>
      </p:sp>
      <p:sp>
        <p:nvSpPr>
          <p:cNvPr id="94224" name="Text Box 15"/>
          <p:cNvSpPr txBox="1">
            <a:spLocks noChangeArrowheads="1"/>
          </p:cNvSpPr>
          <p:nvPr/>
        </p:nvSpPr>
        <p:spPr bwMode="auto">
          <a:xfrm>
            <a:off x="684213" y="4652963"/>
            <a:ext cx="1727200" cy="1565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/>
              <a:t>Тело+</a:t>
            </a:r>
          </a:p>
          <a:p>
            <a:pPr eaLnBrk="1" hangingPunct="1">
              <a:spcBef>
                <a:spcPct val="50000"/>
              </a:spcBef>
            </a:pPr>
            <a:r>
              <a:rPr lang="ru-RU" sz="1200"/>
              <a:t>начисленные проценты</a:t>
            </a:r>
          </a:p>
          <a:p>
            <a:pPr eaLnBrk="1" hangingPunct="1">
              <a:spcBef>
                <a:spcPct val="50000"/>
              </a:spcBef>
            </a:pPr>
            <a:r>
              <a:rPr lang="ru-RU" sz="1200"/>
              <a:t>-дисконт</a:t>
            </a:r>
          </a:p>
          <a:p>
            <a:pPr eaLnBrk="1" hangingPunct="1">
              <a:spcBef>
                <a:spcPct val="50000"/>
              </a:spcBef>
            </a:pPr>
            <a:r>
              <a:rPr lang="ru-RU" sz="1200"/>
              <a:t>+премия</a:t>
            </a:r>
          </a:p>
          <a:p>
            <a:pPr eaLnBrk="1" hangingPunct="1">
              <a:spcBef>
                <a:spcPct val="50000"/>
              </a:spcBef>
            </a:pPr>
            <a:r>
              <a:rPr lang="ru-RU" sz="1200"/>
              <a:t>- Резервы</a:t>
            </a:r>
          </a:p>
        </p:txBody>
      </p:sp>
      <p:sp>
        <p:nvSpPr>
          <p:cNvPr id="94225" name="Text Box 16"/>
          <p:cNvSpPr txBox="1">
            <a:spLocks noChangeArrowheads="1"/>
          </p:cNvSpPr>
          <p:nvPr/>
        </p:nvSpPr>
        <p:spPr bwMode="auto">
          <a:xfrm>
            <a:off x="6084888" y="5661025"/>
            <a:ext cx="1871662" cy="4603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/>
              <a:t>Корректировка процентного дохода</a:t>
            </a:r>
          </a:p>
        </p:txBody>
      </p:sp>
      <p:sp>
        <p:nvSpPr>
          <p:cNvPr id="94226" name="Text Box 17"/>
          <p:cNvSpPr txBox="1">
            <a:spLocks noChangeArrowheads="1"/>
          </p:cNvSpPr>
          <p:nvPr/>
        </p:nvSpPr>
        <p:spPr bwMode="auto">
          <a:xfrm>
            <a:off x="6156325" y="5373688"/>
            <a:ext cx="647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xmlns="" val="38108788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ru-RU" sz="28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b="1" smtClean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EBE27-4731-4F3B-9F67-F223063A4F35}" type="slidenum">
              <a:rPr lang="ru-RU" altLang="en-US"/>
              <a:pPr>
                <a:defRPr/>
              </a:pPr>
              <a:t>56</a:t>
            </a:fld>
            <a:endParaRPr lang="ru-RU" altLang="en-US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673100" y="1412875"/>
            <a:ext cx="822960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ru-RU" sz="1600" b="1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0825" y="115888"/>
            <a:ext cx="84978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ru-RU" sz="3000" b="1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10 – Процентные доходы по обесцененным кредитам</a:t>
            </a:r>
            <a:endParaRPr lang="ru-RU" sz="3000" b="1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ea typeface="+mj-ea"/>
              <a:cs typeface="+mj-cs"/>
            </a:endParaRPr>
          </a:p>
          <a:p>
            <a:pPr>
              <a:defRPr/>
            </a:pPr>
            <a:endParaRPr lang="ru-RU" sz="3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628800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Банк купил  01 марта 201</a:t>
            </a:r>
            <a:r>
              <a:rPr lang="en-US" dirty="0" smtClean="0"/>
              <a:t>9</a:t>
            </a:r>
            <a:r>
              <a:rPr lang="ru-RU" dirty="0" smtClean="0"/>
              <a:t> обесцененный кредит за </a:t>
            </a:r>
            <a:r>
              <a:rPr lang="en-US" dirty="0" smtClean="0"/>
              <a:t>10</a:t>
            </a:r>
            <a:r>
              <a:rPr lang="ru-RU" dirty="0" smtClean="0"/>
              <a:t> </a:t>
            </a:r>
            <a:r>
              <a:rPr lang="en-US" dirty="0" smtClean="0"/>
              <a:t>0</a:t>
            </a:r>
            <a:r>
              <a:rPr lang="ru-RU" dirty="0" smtClean="0"/>
              <a:t>00,00 </a:t>
            </a:r>
            <a:r>
              <a:rPr lang="ru-RU" dirty="0" err="1" smtClean="0"/>
              <a:t>грн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Непогашенная сумма долга  - 20 000 </a:t>
            </a:r>
            <a:r>
              <a:rPr lang="ru-RU" dirty="0" err="1" smtClean="0"/>
              <a:t>грн</a:t>
            </a:r>
            <a:r>
              <a:rPr lang="ru-RU" dirty="0" smtClean="0"/>
              <a:t>, процентов 15 000 </a:t>
            </a:r>
            <a:r>
              <a:rPr lang="ru-RU" dirty="0" err="1" smtClean="0"/>
              <a:t>грн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Номинальная ставка по договору кредита – 20%.</a:t>
            </a:r>
          </a:p>
          <a:p>
            <a:r>
              <a:rPr lang="ru-RU" dirty="0" smtClean="0"/>
              <a:t>Банк ожидает погашение кредита путем реализации залога через 4 месяца. Ожидаемая сумма реализации за вычетом расходов на реализацию – 27 000 </a:t>
            </a:r>
            <a:r>
              <a:rPr lang="ru-RU" dirty="0" err="1" smtClean="0"/>
              <a:t>грн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Согласно учетной политике банка, при реализации залога первым гасится тело, потом - проценты.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5136046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403448"/>
          </a:xfrm>
        </p:spPr>
        <p:txBody>
          <a:bodyPr/>
          <a:lstStyle/>
          <a:p>
            <a:r>
              <a:rPr lang="ru-RU" sz="2500" dirty="0" smtClean="0"/>
              <a:t>Реструктуризация и прочие виды модификаций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124744"/>
            <a:ext cx="79208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uk-UA" sz="2000" i="1" dirty="0" smtClean="0">
                <a:latin typeface="+mj-lt"/>
              </a:rPr>
              <a:t>МСФО 9:</a:t>
            </a:r>
          </a:p>
          <a:p>
            <a:pPr marL="285750" indent="-285750"/>
            <a:endParaRPr lang="uk-UA" sz="2000" i="1" dirty="0" smtClean="0">
              <a:latin typeface="+mj-lt"/>
            </a:endParaRPr>
          </a:p>
          <a:p>
            <a:pPr fontAlgn="base"/>
            <a:r>
              <a:rPr lang="uk-UA" sz="2000" b="1" dirty="0" err="1" smtClean="0"/>
              <a:t>“Модификация</a:t>
            </a:r>
            <a:r>
              <a:rPr lang="uk-UA" sz="2000" b="1" dirty="0" smtClean="0"/>
              <a:t> </a:t>
            </a:r>
            <a:r>
              <a:rPr lang="uk-UA" sz="2000" b="1" dirty="0" err="1" smtClean="0"/>
              <a:t>предусмотренных</a:t>
            </a:r>
            <a:r>
              <a:rPr lang="uk-UA" sz="2000" b="1" dirty="0" smtClean="0"/>
              <a:t> договором </a:t>
            </a:r>
            <a:r>
              <a:rPr lang="uk-UA" sz="2000" b="1" dirty="0" err="1" smtClean="0"/>
              <a:t>денежных</a:t>
            </a:r>
            <a:r>
              <a:rPr lang="uk-UA" sz="2000" b="1" dirty="0" smtClean="0"/>
              <a:t> </a:t>
            </a:r>
            <a:r>
              <a:rPr lang="uk-UA" sz="2000" b="1" dirty="0" err="1" smtClean="0"/>
              <a:t>потоков</a:t>
            </a:r>
            <a:endParaRPr lang="en-US" sz="2000" dirty="0" smtClean="0"/>
          </a:p>
          <a:p>
            <a:r>
              <a:rPr lang="uk-UA" sz="2000" dirty="0" smtClean="0"/>
              <a:t>5.4.3      </a:t>
            </a:r>
            <a:r>
              <a:rPr lang="uk-UA" sz="2000" dirty="0" err="1" smtClean="0"/>
              <a:t>Если</a:t>
            </a:r>
            <a:r>
              <a:rPr lang="uk-UA" sz="2000" dirty="0" smtClean="0"/>
              <a:t> </a:t>
            </a:r>
            <a:r>
              <a:rPr lang="uk-UA" sz="2000" dirty="0" err="1" smtClean="0"/>
              <a:t>условия</a:t>
            </a:r>
            <a:r>
              <a:rPr lang="uk-UA" sz="2000" dirty="0" smtClean="0"/>
              <a:t> </a:t>
            </a:r>
            <a:r>
              <a:rPr lang="uk-UA" sz="2000" dirty="0" err="1" smtClean="0"/>
              <a:t>предусмотренных</a:t>
            </a:r>
            <a:r>
              <a:rPr lang="uk-UA" sz="2000" dirty="0" smtClean="0"/>
              <a:t> договором </a:t>
            </a:r>
            <a:r>
              <a:rPr lang="uk-UA" sz="2000" dirty="0" err="1" smtClean="0"/>
              <a:t>денежных</a:t>
            </a:r>
            <a:r>
              <a:rPr lang="uk-UA" sz="2000" dirty="0" smtClean="0"/>
              <a:t> </a:t>
            </a:r>
            <a:r>
              <a:rPr lang="uk-UA" sz="2000" dirty="0" err="1" smtClean="0"/>
              <a:t>потоков</a:t>
            </a:r>
            <a:r>
              <a:rPr lang="uk-UA" sz="2000" dirty="0" smtClean="0"/>
              <a:t> по </a:t>
            </a:r>
            <a:r>
              <a:rPr lang="uk-UA" sz="2000" dirty="0" err="1" smtClean="0"/>
              <a:t>финансовому</a:t>
            </a:r>
            <a:r>
              <a:rPr lang="uk-UA" sz="2000" dirty="0" smtClean="0"/>
              <a:t> активу </a:t>
            </a:r>
            <a:r>
              <a:rPr lang="uk-UA" sz="2000" dirty="0" err="1" smtClean="0"/>
              <a:t>пересматриваются</a:t>
            </a:r>
            <a:r>
              <a:rPr lang="uk-UA" sz="2000" dirty="0" smtClean="0"/>
              <a:t> по </a:t>
            </a:r>
            <a:r>
              <a:rPr lang="uk-UA" sz="2000" dirty="0" err="1" smtClean="0"/>
              <a:t>согласованию</a:t>
            </a:r>
            <a:r>
              <a:rPr lang="uk-UA" sz="2000" dirty="0" smtClean="0"/>
              <a:t> </a:t>
            </a:r>
            <a:r>
              <a:rPr lang="uk-UA" sz="2000" dirty="0" err="1" smtClean="0"/>
              <a:t>сторон</a:t>
            </a:r>
            <a:r>
              <a:rPr lang="uk-UA" sz="2000" dirty="0" smtClean="0"/>
              <a:t> </a:t>
            </a:r>
            <a:r>
              <a:rPr lang="uk-UA" sz="2000" dirty="0" err="1" smtClean="0"/>
              <a:t>или</a:t>
            </a:r>
            <a:r>
              <a:rPr lang="uk-UA" sz="2000" dirty="0" smtClean="0"/>
              <a:t> </a:t>
            </a:r>
            <a:r>
              <a:rPr lang="uk-UA" sz="2000" dirty="0" err="1" smtClean="0"/>
              <a:t>модифицируются</a:t>
            </a:r>
            <a:r>
              <a:rPr lang="uk-UA" sz="2000" dirty="0" smtClean="0"/>
              <a:t> другим образом…”</a:t>
            </a:r>
            <a:endParaRPr lang="uk-UA" sz="2000" i="1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3933056"/>
            <a:ext cx="7920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uk-UA" sz="2000" i="1" dirty="0" smtClean="0">
                <a:latin typeface="+mj-lt"/>
              </a:rPr>
              <a:t>14я </a:t>
            </a:r>
            <a:r>
              <a:rPr lang="uk-UA" sz="2000" i="1" dirty="0" err="1" smtClean="0">
                <a:latin typeface="+mj-lt"/>
              </a:rPr>
              <a:t>Инструкция</a:t>
            </a:r>
            <a:r>
              <a:rPr lang="uk-UA" sz="2000" i="1" dirty="0" smtClean="0">
                <a:latin typeface="+mj-lt"/>
              </a:rPr>
              <a:t>:</a:t>
            </a:r>
          </a:p>
          <a:p>
            <a:pPr marL="285750" indent="-285750"/>
            <a:endParaRPr lang="uk-UA" sz="2000" i="1" dirty="0" smtClean="0">
              <a:latin typeface="+mj-lt"/>
            </a:endParaRPr>
          </a:p>
          <a:p>
            <a:pPr fontAlgn="base"/>
            <a:r>
              <a:rPr lang="uk-UA" sz="2000" b="1" dirty="0" err="1" smtClean="0"/>
              <a:t>“</a:t>
            </a:r>
            <a:r>
              <a:rPr lang="uk-UA" sz="2000" b="1" i="1" dirty="0" err="1" smtClean="0"/>
              <a:t>модифікований</a:t>
            </a:r>
            <a:r>
              <a:rPr lang="uk-UA" sz="2000" b="1" i="1" dirty="0" smtClean="0"/>
              <a:t> фінансовий актив </a:t>
            </a:r>
            <a:r>
              <a:rPr lang="uk-UA" sz="2000" dirty="0" smtClean="0"/>
              <a:t>– </a:t>
            </a:r>
            <a:r>
              <a:rPr lang="uk-UA" sz="2000" dirty="0" err="1" smtClean="0"/>
              <a:t>актив</a:t>
            </a:r>
            <a:r>
              <a:rPr lang="uk-UA" sz="2000" dirty="0" smtClean="0"/>
              <a:t>, за яким грошові потоки, передбачені договором, були переглянуті. Модифікація  може не призводити до припинення визнання такого фінансового активу або призводити до припинення визнання фінансового активу з наступним визнанням нового фінансового </a:t>
            </a:r>
            <a:r>
              <a:rPr lang="uk-UA" sz="2000" dirty="0" err="1" smtClean="0"/>
              <a:t>активу”</a:t>
            </a:r>
            <a:endParaRPr lang="uk-UA" sz="2000" i="1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5718" cy="576064"/>
          </a:xfrm>
        </p:spPr>
        <p:txBody>
          <a:bodyPr>
            <a:noAutofit/>
          </a:bodyPr>
          <a:lstStyle/>
          <a:p>
            <a:pPr lvl="0" algn="ctr"/>
            <a:r>
              <a:rPr lang="ru-RU" sz="3600" dirty="0" smtClean="0"/>
              <a:t>Прекращение признания (МСФО 9)</a:t>
            </a:r>
            <a:endParaRPr lang="uk-U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117736" y="1256421"/>
            <a:ext cx="2808312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Прекращение признание</a:t>
            </a:r>
            <a:endParaRPr lang="uk-UA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987824" y="1902752"/>
            <a:ext cx="648072" cy="2528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508104" y="1902752"/>
            <a:ext cx="576064" cy="2528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03648" y="2237129"/>
            <a:ext cx="280831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Права на получение денежных потоков теряют силу</a:t>
            </a:r>
            <a:endParaRPr lang="uk-UA" dirty="0"/>
          </a:p>
        </p:txBody>
      </p:sp>
      <p:sp>
        <p:nvSpPr>
          <p:cNvPr id="13" name="TextBox 12"/>
          <p:cNvSpPr txBox="1"/>
          <p:nvPr/>
        </p:nvSpPr>
        <p:spPr>
          <a:xfrm>
            <a:off x="5148064" y="2204864"/>
            <a:ext cx="3122200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Передача, подпадающая под прекращение признания</a:t>
            </a:r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58</a:t>
            </a:fld>
            <a:endParaRPr lang="uk-UA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572000" y="1916832"/>
            <a:ext cx="0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75856" y="3573016"/>
            <a:ext cx="280831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Списание за счет резерва</a:t>
            </a:r>
            <a:endParaRPr lang="uk-UA" dirty="0"/>
          </a:p>
        </p:txBody>
      </p:sp>
      <p:sp>
        <p:nvSpPr>
          <p:cNvPr id="15" name="TextBox 14"/>
          <p:cNvSpPr txBox="1"/>
          <p:nvPr/>
        </p:nvSpPr>
        <p:spPr>
          <a:xfrm>
            <a:off x="2555776" y="4581128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полное</a:t>
            </a:r>
            <a:endParaRPr lang="en-US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5508104" y="4581128"/>
            <a:ext cx="1440160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частичное</a:t>
            </a:r>
            <a:endParaRPr lang="en-US" b="1" dirty="0" smtClean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563888" y="42210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940152" y="42210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5238830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модификации - пример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Модификация кредита – любое </a:t>
            </a:r>
            <a:r>
              <a:rPr lang="ru-RU" dirty="0" err="1" smtClean="0"/>
              <a:t>допсоглашение</a:t>
            </a:r>
            <a:r>
              <a:rPr lang="ru-RU" dirty="0" smtClean="0"/>
              <a:t> к кредитному договору, изменяющее валюту, сумму либо срок получения ожидаемых денежных потоков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59</a:t>
            </a:fld>
            <a:endParaRPr lang="uk-UA" dirty="0"/>
          </a:p>
        </p:txBody>
      </p:sp>
      <p:sp>
        <p:nvSpPr>
          <p:cNvPr id="5" name="Пятно 1 4"/>
          <p:cNvSpPr/>
          <p:nvPr/>
        </p:nvSpPr>
        <p:spPr>
          <a:xfrm>
            <a:off x="251520" y="2852936"/>
            <a:ext cx="8892480" cy="352839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ru-RU" dirty="0" smtClean="0"/>
              <a:t>! Предоплата, изменение плавающей ставки, изменение НАШИХ оценок денежных потоков – это не модификация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Увеличение стоимости денег с течением времени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</a:t>
            </a:fld>
            <a:endParaRPr lang="uk-UA" dirty="0"/>
          </a:p>
        </p:txBody>
      </p:sp>
      <p:sp>
        <p:nvSpPr>
          <p:cNvPr id="5" name="Стрелка вверх 4"/>
          <p:cNvSpPr/>
          <p:nvPr/>
        </p:nvSpPr>
        <p:spPr>
          <a:xfrm rot="10800000">
            <a:off x="183569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3573016"/>
            <a:ext cx="2880320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Простые проценты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Стрелка вверх 10"/>
          <p:cNvSpPr/>
          <p:nvPr/>
        </p:nvSpPr>
        <p:spPr>
          <a:xfrm rot="10800000">
            <a:off x="651621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5148064" y="3573016"/>
            <a:ext cx="3168352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Сложные проценты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467544" y="4725144"/>
            <a:ext cx="2880320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FV = PV ( 1 + </a:t>
            </a:r>
            <a:r>
              <a:rPr lang="en-US" sz="2400" dirty="0" err="1" smtClean="0"/>
              <a:t>nR</a:t>
            </a:r>
            <a:r>
              <a:rPr lang="en-US" sz="2400" dirty="0" smtClean="0"/>
              <a:t>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5292080" y="4725144"/>
            <a:ext cx="2880320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FV = PV (1 +R)</a:t>
            </a:r>
            <a:r>
              <a:rPr lang="en-US" sz="2400" baseline="30000" dirty="0" smtClean="0"/>
              <a:t>n</a:t>
            </a: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существенности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60</a:t>
            </a:fld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492896"/>
            <a:ext cx="8136904" cy="2308324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МСФО 9. B3.3.6  </a:t>
            </a:r>
            <a:r>
              <a:rPr lang="uk-UA" dirty="0" err="1" smtClean="0"/>
              <a:t>Применительно</a:t>
            </a:r>
            <a:r>
              <a:rPr lang="uk-UA" dirty="0" smtClean="0"/>
              <a:t> к </a:t>
            </a:r>
            <a:r>
              <a:rPr lang="uk-UA" dirty="0" err="1" smtClean="0"/>
              <a:t>целям</a:t>
            </a:r>
            <a:r>
              <a:rPr lang="uk-UA" dirty="0" smtClean="0"/>
              <a:t> </a:t>
            </a:r>
            <a:r>
              <a:rPr lang="uk-UA" b="1" u="sng" dirty="0" err="1" smtClean="0">
                <a:hlinkClick r:id="rId2"/>
              </a:rPr>
              <a:t>пункта</a:t>
            </a:r>
            <a:r>
              <a:rPr lang="uk-UA" b="1" u="sng" dirty="0" smtClean="0">
                <a:hlinkClick r:id="rId2"/>
              </a:rPr>
              <a:t> 3.3.2</a:t>
            </a:r>
            <a:r>
              <a:rPr lang="uk-UA" dirty="0" smtClean="0"/>
              <a:t>, </a:t>
            </a:r>
            <a:r>
              <a:rPr lang="uk-UA" dirty="0" err="1" smtClean="0"/>
              <a:t>условия</a:t>
            </a:r>
            <a:r>
              <a:rPr lang="uk-UA" dirty="0" smtClean="0"/>
              <a:t> </a:t>
            </a:r>
            <a:r>
              <a:rPr lang="uk-UA" dirty="0" err="1" smtClean="0"/>
              <a:t>считаются</a:t>
            </a:r>
            <a:r>
              <a:rPr lang="uk-UA" dirty="0" smtClean="0"/>
              <a:t> </a:t>
            </a:r>
            <a:r>
              <a:rPr lang="uk-UA" dirty="0" err="1" smtClean="0"/>
              <a:t>существенно</a:t>
            </a:r>
            <a:r>
              <a:rPr lang="uk-UA" dirty="0" smtClean="0"/>
              <a:t> </a:t>
            </a:r>
            <a:r>
              <a:rPr lang="uk-UA" dirty="0" err="1" smtClean="0"/>
              <a:t>отличающимися</a:t>
            </a:r>
            <a:r>
              <a:rPr lang="uk-UA" dirty="0" smtClean="0"/>
              <a:t>, </a:t>
            </a:r>
            <a:r>
              <a:rPr lang="uk-UA" dirty="0" err="1" smtClean="0"/>
              <a:t>если</a:t>
            </a:r>
            <a:r>
              <a:rPr lang="uk-UA" dirty="0" smtClean="0"/>
              <a:t> </a:t>
            </a:r>
            <a:r>
              <a:rPr lang="uk-UA" dirty="0" err="1" smtClean="0"/>
              <a:t>приведенная</a:t>
            </a:r>
            <a:r>
              <a:rPr lang="uk-UA" dirty="0" smtClean="0"/>
              <a:t> </a:t>
            </a:r>
            <a:r>
              <a:rPr lang="uk-UA" dirty="0" err="1" smtClean="0"/>
              <a:t>стоимость</a:t>
            </a:r>
            <a:r>
              <a:rPr lang="uk-UA" dirty="0" smtClean="0"/>
              <a:t> </a:t>
            </a:r>
            <a:r>
              <a:rPr lang="uk-UA" dirty="0" err="1" smtClean="0"/>
              <a:t>денежных</a:t>
            </a:r>
            <a:r>
              <a:rPr lang="uk-UA" dirty="0" smtClean="0"/>
              <a:t> </a:t>
            </a:r>
            <a:r>
              <a:rPr lang="uk-UA" dirty="0" err="1" smtClean="0"/>
              <a:t>потоков</a:t>
            </a:r>
            <a:r>
              <a:rPr lang="uk-UA" dirty="0" smtClean="0"/>
              <a:t> в </a:t>
            </a:r>
            <a:r>
              <a:rPr lang="uk-UA" dirty="0" err="1" smtClean="0"/>
              <a:t>соответствии</a:t>
            </a:r>
            <a:r>
              <a:rPr lang="uk-UA" dirty="0" smtClean="0"/>
              <a:t> с </a:t>
            </a:r>
            <a:r>
              <a:rPr lang="uk-UA" dirty="0" err="1" smtClean="0"/>
              <a:t>новыми</a:t>
            </a:r>
            <a:r>
              <a:rPr lang="uk-UA" dirty="0" smtClean="0"/>
              <a:t> </a:t>
            </a:r>
            <a:r>
              <a:rPr lang="uk-UA" dirty="0" err="1" smtClean="0"/>
              <a:t>условиями</a:t>
            </a:r>
            <a:r>
              <a:rPr lang="uk-UA" dirty="0" smtClean="0"/>
              <a:t>, </a:t>
            </a:r>
            <a:r>
              <a:rPr lang="uk-UA" dirty="0" err="1" smtClean="0"/>
              <a:t>включая</a:t>
            </a:r>
            <a:r>
              <a:rPr lang="uk-UA" dirty="0" smtClean="0"/>
              <a:t> </a:t>
            </a:r>
            <a:r>
              <a:rPr lang="uk-UA" dirty="0" err="1" smtClean="0"/>
              <a:t>выплаты</a:t>
            </a:r>
            <a:r>
              <a:rPr lang="uk-UA" dirty="0" smtClean="0"/>
              <a:t> </a:t>
            </a:r>
            <a:r>
              <a:rPr lang="uk-UA" dirty="0" err="1" smtClean="0"/>
              <a:t>комиссионного</a:t>
            </a:r>
            <a:r>
              <a:rPr lang="uk-UA" dirty="0" smtClean="0"/>
              <a:t> </a:t>
            </a:r>
            <a:r>
              <a:rPr lang="uk-UA" dirty="0" err="1" smtClean="0"/>
              <a:t>вознаграждения</a:t>
            </a:r>
            <a:r>
              <a:rPr lang="uk-UA" dirty="0" smtClean="0"/>
              <a:t> за </a:t>
            </a:r>
            <a:r>
              <a:rPr lang="uk-UA" dirty="0" err="1" smtClean="0"/>
              <a:t>вычетом</a:t>
            </a:r>
            <a:r>
              <a:rPr lang="uk-UA" dirty="0" smtClean="0"/>
              <a:t> </a:t>
            </a:r>
            <a:r>
              <a:rPr lang="uk-UA" dirty="0" err="1" smtClean="0"/>
              <a:t>полученного</a:t>
            </a:r>
            <a:r>
              <a:rPr lang="uk-UA" dirty="0" smtClean="0"/>
              <a:t> </a:t>
            </a:r>
            <a:r>
              <a:rPr lang="uk-UA" dirty="0" err="1" smtClean="0"/>
              <a:t>комиссионного</a:t>
            </a:r>
            <a:r>
              <a:rPr lang="uk-UA" dirty="0" smtClean="0"/>
              <a:t> </a:t>
            </a:r>
            <a:r>
              <a:rPr lang="uk-UA" dirty="0" err="1" smtClean="0"/>
              <a:t>вознаграждения</a:t>
            </a:r>
            <a:r>
              <a:rPr lang="uk-UA" dirty="0" smtClean="0"/>
              <a:t>, </a:t>
            </a:r>
            <a:r>
              <a:rPr lang="uk-UA" dirty="0" err="1" smtClean="0"/>
              <a:t>дисконтированных</a:t>
            </a:r>
            <a:r>
              <a:rPr lang="uk-UA" dirty="0" smtClean="0"/>
              <a:t> </a:t>
            </a:r>
            <a:r>
              <a:rPr lang="uk-UA" b="1" dirty="0" smtClean="0"/>
              <a:t>по </a:t>
            </a:r>
            <a:r>
              <a:rPr lang="uk-UA" b="1" dirty="0" err="1" smtClean="0"/>
              <a:t>первоначальной</a:t>
            </a:r>
            <a:r>
              <a:rPr lang="uk-UA" b="1" dirty="0" smtClean="0"/>
              <a:t> </a:t>
            </a:r>
            <a:r>
              <a:rPr lang="uk-UA" b="1" dirty="0" err="1" smtClean="0"/>
              <a:t>эффективной</a:t>
            </a:r>
            <a:r>
              <a:rPr lang="uk-UA" b="1" dirty="0" smtClean="0"/>
              <a:t> </a:t>
            </a:r>
            <a:r>
              <a:rPr lang="uk-UA" b="1" dirty="0" err="1" smtClean="0"/>
              <a:t>процентной</a:t>
            </a:r>
            <a:r>
              <a:rPr lang="uk-UA" b="1" dirty="0" smtClean="0"/>
              <a:t> </a:t>
            </a:r>
            <a:r>
              <a:rPr lang="uk-UA" b="1" dirty="0" err="1" smtClean="0"/>
              <a:t>ставке</a:t>
            </a:r>
            <a:r>
              <a:rPr lang="uk-UA" dirty="0" smtClean="0"/>
              <a:t>, </a:t>
            </a:r>
            <a:r>
              <a:rPr lang="uk-UA" dirty="0" err="1" smtClean="0"/>
              <a:t>отличается</a:t>
            </a:r>
            <a:r>
              <a:rPr lang="uk-UA" dirty="0" smtClean="0"/>
              <a:t> по </a:t>
            </a:r>
            <a:r>
              <a:rPr lang="uk-UA" dirty="0" err="1" smtClean="0"/>
              <a:t>меньшей</a:t>
            </a:r>
            <a:r>
              <a:rPr lang="uk-UA" dirty="0" smtClean="0"/>
              <a:t> мере на </a:t>
            </a:r>
            <a:r>
              <a:rPr lang="uk-UA" b="1" dirty="0" smtClean="0"/>
              <a:t>10% от </a:t>
            </a:r>
            <a:r>
              <a:rPr lang="uk-UA" b="1" dirty="0" err="1" smtClean="0"/>
              <a:t>дисконтированной</a:t>
            </a:r>
            <a:r>
              <a:rPr lang="uk-UA" b="1" dirty="0" smtClean="0"/>
              <a:t> </a:t>
            </a:r>
            <a:r>
              <a:rPr lang="uk-UA" b="1" dirty="0" err="1" smtClean="0"/>
              <a:t>приведенной</a:t>
            </a:r>
            <a:r>
              <a:rPr lang="uk-UA" b="1" dirty="0" smtClean="0"/>
              <a:t> </a:t>
            </a:r>
            <a:r>
              <a:rPr lang="uk-UA" b="1" dirty="0" err="1" smtClean="0"/>
              <a:t>стоимости</a:t>
            </a:r>
            <a:r>
              <a:rPr lang="uk-UA" b="1" dirty="0" smtClean="0"/>
              <a:t> </a:t>
            </a:r>
            <a:r>
              <a:rPr lang="uk-UA" b="1" dirty="0" err="1" smtClean="0"/>
              <a:t>оставшихся</a:t>
            </a:r>
            <a:r>
              <a:rPr lang="uk-UA" b="1" dirty="0" smtClean="0"/>
              <a:t> </a:t>
            </a:r>
            <a:r>
              <a:rPr lang="uk-UA" b="1" dirty="0" err="1" smtClean="0"/>
              <a:t>денежных</a:t>
            </a:r>
            <a:r>
              <a:rPr lang="uk-UA" b="1" dirty="0" smtClean="0"/>
              <a:t> </a:t>
            </a:r>
            <a:r>
              <a:rPr lang="uk-UA" b="1" dirty="0" err="1" smtClean="0"/>
              <a:t>потоков</a:t>
            </a:r>
            <a:r>
              <a:rPr lang="uk-UA" dirty="0" smtClean="0"/>
              <a:t> по </a:t>
            </a:r>
            <a:r>
              <a:rPr lang="uk-UA" dirty="0" err="1" smtClean="0"/>
              <a:t>первоначальному</a:t>
            </a:r>
            <a:r>
              <a:rPr lang="uk-UA" dirty="0" smtClean="0"/>
              <a:t> </a:t>
            </a:r>
            <a:r>
              <a:rPr lang="uk-UA" b="1" dirty="0" err="1" smtClean="0"/>
              <a:t>финансовому</a:t>
            </a:r>
            <a:r>
              <a:rPr lang="uk-UA" b="1" dirty="0" smtClean="0"/>
              <a:t> </a:t>
            </a:r>
            <a:r>
              <a:rPr lang="uk-UA" b="1" dirty="0" err="1" smtClean="0"/>
              <a:t>обязательству</a:t>
            </a:r>
            <a:endParaRPr lang="en-US" b="1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ru-RU" dirty="0" smtClean="0"/>
              <a:t>А что с активами?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61</a:t>
            </a:fld>
            <a:endParaRPr lang="uk-UA" dirty="0"/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667912"/>
            <a:ext cx="8500665" cy="556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62</a:t>
            </a:fld>
            <a:endParaRPr lang="uk-UA" dirty="0"/>
          </a:p>
        </p:txBody>
      </p:sp>
      <p:sp>
        <p:nvSpPr>
          <p:cNvPr id="5" name="Объект 6"/>
          <p:cNvSpPr>
            <a:spLocks noGrp="1"/>
          </p:cNvSpPr>
          <p:nvPr>
            <p:ph sz="quarter" idx="4294967295"/>
          </p:nvPr>
        </p:nvSpPr>
        <p:spPr>
          <a:xfrm>
            <a:off x="179512" y="404664"/>
            <a:ext cx="8568952" cy="554074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92075" indent="0">
              <a:buNone/>
            </a:pPr>
            <a:r>
              <a:rPr lang="en-US" b="1" dirty="0" smtClean="0"/>
              <a:t>PWC:</a:t>
            </a:r>
            <a:endParaRPr lang="uk-UA" b="1" dirty="0" smtClean="0"/>
          </a:p>
          <a:p>
            <a:pPr marL="92075" indent="0">
              <a:buNone/>
            </a:pPr>
            <a:r>
              <a:rPr lang="uk-UA" dirty="0"/>
              <a:t>С</a:t>
            </a:r>
            <a:r>
              <a:rPr lang="uk-UA" dirty="0" smtClean="0"/>
              <a:t>лід </a:t>
            </a:r>
            <a:r>
              <a:rPr lang="uk-UA" dirty="0"/>
              <a:t>припиняти визнання існуючого активу і визнавати новий у разі, якщо у результаті переговорів або іншої модифікації контрактні грошові потоки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змінюються суттєво</a:t>
            </a:r>
            <a:r>
              <a:rPr lang="uk-UA" dirty="0"/>
              <a:t>. </a:t>
            </a:r>
            <a:endParaRPr lang="uk-UA" dirty="0" smtClean="0"/>
          </a:p>
          <a:p>
            <a:pPr marL="92075" indent="0">
              <a:buNone/>
            </a:pPr>
            <a:endParaRPr lang="uk-UA" dirty="0"/>
          </a:p>
          <a:p>
            <a:pPr marL="92075" indent="0">
              <a:buNone/>
            </a:pPr>
            <a:r>
              <a:rPr lang="uk-UA" dirty="0" smtClean="0"/>
              <a:t>Чинниками</a:t>
            </a:r>
            <a:r>
              <a:rPr lang="uk-UA" dirty="0"/>
              <a:t>, які слід аналізувати з цією метою, пропонується розглядати, серед інших, такі:</a:t>
            </a:r>
          </a:p>
          <a:p>
            <a:pPr lvl="0"/>
            <a:r>
              <a:rPr lang="uk-UA" b="1" dirty="0"/>
              <a:t>зменшення контрактних грошових потоків </a:t>
            </a:r>
            <a:r>
              <a:rPr lang="uk-UA" dirty="0"/>
              <a:t>до сум, які позичальник, як очікується, спроможний сплатити, якщо такий позичальник має фінансові труднощі;</a:t>
            </a:r>
          </a:p>
          <a:p>
            <a:pPr lvl="0"/>
            <a:r>
              <a:rPr lang="uk-UA" dirty="0"/>
              <a:t>встановлення </a:t>
            </a:r>
            <a:r>
              <a:rPr lang="uk-UA" b="1" dirty="0"/>
              <a:t>істотно нових умов</a:t>
            </a:r>
            <a:r>
              <a:rPr lang="uk-UA" dirty="0"/>
              <a:t>, таких як прив’язка дохідності за активом до частки прибутку або капіталу, що суттєво впливає на профіль ризиків за фінансовим активом;</a:t>
            </a:r>
          </a:p>
          <a:p>
            <a:pPr lvl="0"/>
            <a:r>
              <a:rPr lang="uk-UA" b="1" dirty="0"/>
              <a:t>суттєве продовження строку </a:t>
            </a:r>
            <a:r>
              <a:rPr lang="uk-UA" dirty="0"/>
              <a:t>дії кредиту у зв’язку з фінансовими труднощами позичальника;</a:t>
            </a:r>
          </a:p>
          <a:p>
            <a:pPr lvl="0"/>
            <a:r>
              <a:rPr lang="uk-UA" b="1" dirty="0"/>
              <a:t>суттєва зміна процентної </a:t>
            </a:r>
            <a:r>
              <a:rPr lang="uk-UA" dirty="0"/>
              <a:t>ставки;</a:t>
            </a:r>
          </a:p>
          <a:p>
            <a:pPr lvl="0"/>
            <a:r>
              <a:rPr lang="uk-UA" b="1" dirty="0"/>
              <a:t>зміна валюти</a:t>
            </a:r>
            <a:r>
              <a:rPr lang="uk-UA" dirty="0"/>
              <a:t>, у якій деномінований кредит;</a:t>
            </a:r>
          </a:p>
          <a:p>
            <a:r>
              <a:rPr lang="uk-UA" dirty="0"/>
              <a:t>внесення </a:t>
            </a:r>
            <a:r>
              <a:rPr lang="uk-UA" b="1" dirty="0"/>
              <a:t>змін у заставу</a:t>
            </a:r>
            <a:r>
              <a:rPr lang="uk-UA" dirty="0"/>
              <a:t>, інші види захисту від ризиків та механізми підвищення кредитної якості, що </a:t>
            </a:r>
            <a:r>
              <a:rPr lang="uk-UA" b="1" dirty="0"/>
              <a:t>суттєво впливає на кредитний ризик</a:t>
            </a:r>
            <a:r>
              <a:rPr lang="uk-UA" dirty="0"/>
              <a:t>, притаманний фінансовому активу.</a:t>
            </a:r>
          </a:p>
        </p:txBody>
      </p:sp>
      <p:sp>
        <p:nvSpPr>
          <p:cNvPr id="6" name="Прямокутник 3"/>
          <p:cNvSpPr/>
          <p:nvPr/>
        </p:nvSpPr>
        <p:spPr>
          <a:xfrm>
            <a:off x="827584" y="6165304"/>
            <a:ext cx="3876617" cy="269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</a:pPr>
            <a:r>
              <a:rPr lang="en-US" sz="1000" u="sng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https://www.pwchk.com/en/banking/ifrs9-for-banks.pdf</a:t>
            </a:r>
            <a:r>
              <a:rPr lang="uk-UA" sz="1000" u="sng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907504"/>
          </a:xfrm>
        </p:spPr>
        <p:txBody>
          <a:bodyPr/>
          <a:lstStyle/>
          <a:p>
            <a:r>
              <a:rPr lang="ru-RU" dirty="0" smtClean="0"/>
              <a:t>Вывод: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63</a:t>
            </a:fld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052736"/>
            <a:ext cx="8136904" cy="584775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3200" dirty="0" err="1" smtClean="0"/>
              <a:t>Разрабатываем</a:t>
            </a:r>
            <a:r>
              <a:rPr lang="uk-UA" sz="3200" dirty="0" smtClean="0"/>
              <a:t> свою </a:t>
            </a:r>
            <a:r>
              <a:rPr lang="uk-UA" sz="3200" dirty="0" err="1" smtClean="0"/>
              <a:t>учетную</a:t>
            </a:r>
            <a:r>
              <a:rPr lang="uk-UA" sz="3200" dirty="0" smtClean="0"/>
              <a:t> </a:t>
            </a:r>
            <a:r>
              <a:rPr lang="uk-UA" sz="3200" dirty="0" err="1" smtClean="0"/>
              <a:t>политику</a:t>
            </a:r>
            <a:r>
              <a:rPr lang="uk-UA" sz="3200" dirty="0" smtClean="0"/>
              <a:t>!</a:t>
            </a:r>
            <a:endParaRPr lang="en-US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988840"/>
            <a:ext cx="8136904" cy="1077218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3200" dirty="0" err="1" smtClean="0"/>
              <a:t>Учетная</a:t>
            </a:r>
            <a:r>
              <a:rPr lang="uk-UA" sz="3200" dirty="0" smtClean="0"/>
              <a:t> </a:t>
            </a:r>
            <a:r>
              <a:rPr lang="uk-UA" sz="3200" dirty="0" err="1" smtClean="0"/>
              <a:t>политика</a:t>
            </a:r>
            <a:r>
              <a:rPr lang="uk-UA" sz="3200" dirty="0" smtClean="0"/>
              <a:t> </a:t>
            </a:r>
            <a:r>
              <a:rPr lang="uk-UA" sz="3200" dirty="0" err="1" smtClean="0"/>
              <a:t>должна</a:t>
            </a:r>
            <a:r>
              <a:rPr lang="uk-UA" sz="3200" dirty="0" smtClean="0"/>
              <a:t> </a:t>
            </a:r>
            <a:r>
              <a:rPr lang="uk-UA" sz="3200" dirty="0" err="1" smtClean="0"/>
              <a:t>быть</a:t>
            </a:r>
            <a:r>
              <a:rPr lang="uk-UA" sz="3200" dirty="0" smtClean="0"/>
              <a:t> </a:t>
            </a:r>
            <a:r>
              <a:rPr lang="uk-UA" sz="3200" dirty="0" err="1" smtClean="0"/>
              <a:t>последовательной</a:t>
            </a:r>
            <a:r>
              <a:rPr lang="uk-UA" sz="3200" dirty="0" smtClean="0"/>
              <a:t>!</a:t>
            </a:r>
            <a:endParaRPr lang="en-US" sz="3200" b="1" dirty="0"/>
          </a:p>
        </p:txBody>
      </p:sp>
      <p:sp>
        <p:nvSpPr>
          <p:cNvPr id="7" name="Стрелка вниз 6"/>
          <p:cNvSpPr/>
          <p:nvPr/>
        </p:nvSpPr>
        <p:spPr>
          <a:xfrm>
            <a:off x="1835696" y="3068960"/>
            <a:ext cx="57606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Стрелка вниз 7"/>
          <p:cNvSpPr/>
          <p:nvPr/>
        </p:nvSpPr>
        <p:spPr>
          <a:xfrm>
            <a:off x="6300192" y="3068960"/>
            <a:ext cx="57606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1560" y="4077072"/>
            <a:ext cx="3456384" cy="95410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неизменной по сравнению с 2017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923928" y="321297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либо</a:t>
            </a:r>
            <a:endParaRPr lang="en-US" sz="28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5004048" y="3820304"/>
            <a:ext cx="3456384" cy="267765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если </a:t>
            </a:r>
            <a:r>
              <a:rPr lang="ru-RU" sz="2800" dirty="0" err="1" smtClean="0"/>
              <a:t>изменилась-ретроспекция</a:t>
            </a:r>
            <a:r>
              <a:rPr lang="ru-RU" sz="2800" dirty="0" smtClean="0"/>
              <a:t> (при переходе на 01.01.18 – упрощенный подход)</a:t>
            </a:r>
            <a:endParaRPr lang="en-US" sz="28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 РАЗНЫХ процесса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64</a:t>
            </a:fld>
            <a:endParaRPr lang="uk-UA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1844824"/>
            <a:ext cx="3024336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Определение существенности модификации</a:t>
            </a:r>
            <a:endParaRPr lang="en-US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16016" y="3645024"/>
            <a:ext cx="3024336" cy="208823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Расчет эффекта от модификации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65</a:t>
            </a:fld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5822" y="1484784"/>
            <a:ext cx="280831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изменение условий</a:t>
            </a:r>
            <a:endParaRPr lang="uk-UA" sz="2400" b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697780" y="2636912"/>
            <a:ext cx="75608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724128" y="2708920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827584" y="3140968"/>
            <a:ext cx="2172623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существенное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0192" y="3212976"/>
            <a:ext cx="2172623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несущественное</a:t>
            </a:r>
            <a:endParaRPr lang="uk-UA" b="1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63688" y="371703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236296" y="3789040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67544" y="4365104"/>
            <a:ext cx="3132348" cy="1613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прекращение признания старого ФА и признание нового ФА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80112" y="4437112"/>
            <a:ext cx="3132348" cy="1613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продолжение признания старого ФА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отражение эффекта от модификации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14" name="Багетная рамка 13"/>
          <p:cNvSpPr/>
          <p:nvPr/>
        </p:nvSpPr>
        <p:spPr>
          <a:xfrm>
            <a:off x="3059832" y="2996952"/>
            <a:ext cx="3024336" cy="108012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/>
              <a:t>анализ:</a:t>
            </a:r>
          </a:p>
          <a:p>
            <a:pPr marL="342900" indent="-342900">
              <a:buAutoNum type="arabicPeriod"/>
            </a:pPr>
            <a:r>
              <a:rPr lang="ru-RU" dirty="0" smtClean="0"/>
              <a:t>качественный</a:t>
            </a:r>
          </a:p>
          <a:p>
            <a:pPr marL="342900" indent="-342900">
              <a:buAutoNum type="arabicPeriod"/>
            </a:pPr>
            <a:r>
              <a:rPr lang="ru-RU" dirty="0" smtClean="0"/>
              <a:t>количественный</a:t>
            </a:r>
            <a:endParaRPr lang="en-US" dirty="0"/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542299" cy="547464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Модификация </a:t>
            </a:r>
            <a:r>
              <a:rPr lang="ru-RU" sz="3600" dirty="0"/>
              <a:t>финансовых активов</a:t>
            </a:r>
            <a:endParaRPr lang="uk-UA" sz="36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66</a:t>
            </a:fld>
            <a:endParaRPr lang="uk-UA" dirty="0"/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 useBgFill="1"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042988" y="260648"/>
            <a:ext cx="7058025" cy="940966"/>
          </a:xfrm>
          <a:ln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/>
          <a:lstStyle/>
          <a:p>
            <a:pPr algn="ctr"/>
            <a:r>
              <a:rPr lang="ru-RU" sz="3600" dirty="0" smtClean="0"/>
              <a:t>качественный анализ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4427984" y="1196752"/>
            <a:ext cx="67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971600" y="1484784"/>
            <a:ext cx="7200800" cy="14404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 smtClean="0">
                <a:latin typeface="+mj-lt"/>
                <a:ea typeface="+mj-ea"/>
                <a:cs typeface="+mj-cs"/>
              </a:rPr>
              <a:t>Определить </a:t>
            </a:r>
            <a:r>
              <a:rPr lang="ru-RU" b="1" dirty="0" smtClean="0">
                <a:latin typeface="+mj-lt"/>
                <a:ea typeface="+mj-ea"/>
                <a:cs typeface="+mj-cs"/>
              </a:rPr>
              <a:t>признаки</a:t>
            </a:r>
            <a:r>
              <a:rPr lang="ru-RU" dirty="0" smtClean="0">
                <a:latin typeface="+mj-lt"/>
                <a:ea typeface="+mj-ea"/>
                <a:cs typeface="+mj-cs"/>
              </a:rPr>
              <a:t>, когда модификация будет считаться существенной </a:t>
            </a:r>
            <a:r>
              <a:rPr lang="ru-RU" b="1" dirty="0" smtClean="0">
                <a:latin typeface="+mj-lt"/>
                <a:ea typeface="+mj-ea"/>
                <a:cs typeface="+mj-cs"/>
              </a:rPr>
              <a:t>автоматически</a:t>
            </a:r>
            <a:r>
              <a:rPr lang="ru-RU" dirty="0" smtClean="0">
                <a:latin typeface="+mj-lt"/>
                <a:ea typeface="+mj-ea"/>
                <a:cs typeface="+mj-cs"/>
              </a:rPr>
              <a:t>, без  каких-либо расчетов</a:t>
            </a:r>
            <a:endParaRPr lang="ru-RU" dirty="0">
              <a:latin typeface="+mj-lt"/>
              <a:ea typeface="+mj-ea"/>
              <a:cs typeface="+mj-cs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4644008" y="414908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Багетная рамка 14"/>
          <p:cNvSpPr/>
          <p:nvPr/>
        </p:nvSpPr>
        <p:spPr>
          <a:xfrm>
            <a:off x="2699792" y="4509120"/>
            <a:ext cx="4248472" cy="10081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Признаки есть?</a:t>
            </a:r>
            <a:endParaRPr lang="en-US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1763688" y="5445224"/>
            <a:ext cx="93610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948264" y="5517232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11560" y="5877272"/>
            <a:ext cx="187220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прекращаем признание</a:t>
            </a:r>
            <a:endParaRPr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5949280"/>
            <a:ext cx="21602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переходим к расчетам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259632" y="494116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308304" y="50131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en-US" dirty="0"/>
          </a:p>
        </p:txBody>
      </p:sp>
      <p:sp>
        <p:nvSpPr>
          <p:cNvPr id="23" name="Заголовок 1"/>
          <p:cNvSpPr txBox="1">
            <a:spLocks/>
          </p:cNvSpPr>
          <p:nvPr/>
        </p:nvSpPr>
        <p:spPr bwMode="auto">
          <a:xfrm>
            <a:off x="971600" y="2852663"/>
            <a:ext cx="7200800" cy="14404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 smtClean="0">
                <a:latin typeface="+mj-lt"/>
                <a:ea typeface="+mj-ea"/>
                <a:cs typeface="+mj-cs"/>
              </a:rPr>
              <a:t>Например:</a:t>
            </a:r>
          </a:p>
          <a:p>
            <a:pPr eaLnBrk="0" hangingPunct="0">
              <a:buFontTx/>
              <a:buChar char="-"/>
              <a:defRPr/>
            </a:pPr>
            <a:r>
              <a:rPr lang="ru-RU" dirty="0" smtClean="0">
                <a:latin typeface="+mj-lt"/>
                <a:ea typeface="+mj-ea"/>
                <a:cs typeface="+mj-cs"/>
              </a:rPr>
              <a:t>Изменение валюты</a:t>
            </a:r>
          </a:p>
          <a:p>
            <a:pPr eaLnBrk="0" hangingPunct="0">
              <a:buFontTx/>
              <a:buChar char="-"/>
              <a:defRPr/>
            </a:pPr>
            <a:r>
              <a:rPr lang="ru-RU" dirty="0" smtClean="0">
                <a:latin typeface="+mj-lt"/>
                <a:ea typeface="+mj-ea"/>
                <a:cs typeface="+mj-cs"/>
              </a:rPr>
              <a:t> Слияние траншей</a:t>
            </a:r>
          </a:p>
          <a:p>
            <a:pPr eaLnBrk="0" hangingPunct="0">
              <a:buFontTx/>
              <a:buChar char="-"/>
              <a:defRPr/>
            </a:pPr>
            <a:r>
              <a:rPr lang="ru-RU" dirty="0" smtClean="0">
                <a:latin typeface="+mj-lt"/>
                <a:ea typeface="+mj-ea"/>
                <a:cs typeface="+mj-cs"/>
              </a:rPr>
              <a:t> Смена заемщика …</a:t>
            </a:r>
            <a:endParaRPr lang="ru-RU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67</a:t>
            </a:fld>
            <a:endParaRPr lang="uk-UA" dirty="0"/>
          </a:p>
        </p:txBody>
      </p:sp>
      <p:sp useBgFill="1"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42988" y="260648"/>
            <a:ext cx="7058025" cy="940966"/>
          </a:xfrm>
          <a:ln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/>
          <a:lstStyle/>
          <a:p>
            <a:pPr algn="ctr"/>
            <a:r>
              <a:rPr lang="ru-RU" sz="3600" dirty="0" smtClean="0"/>
              <a:t>количественный анализ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907704" y="1196851"/>
            <a:ext cx="576734" cy="2879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940425" y="1196851"/>
            <a:ext cx="503783" cy="215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467346" y="1484784"/>
            <a:ext cx="2808560" cy="14404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 err="1">
                <a:latin typeface="+mj-lt"/>
                <a:ea typeface="+mj-ea"/>
                <a:cs typeface="+mj-cs"/>
              </a:rPr>
              <a:t>Продисконтировать</a:t>
            </a:r>
            <a:r>
              <a:rPr lang="ru-RU" dirty="0">
                <a:latin typeface="+mj-lt"/>
                <a:ea typeface="+mj-ea"/>
                <a:cs typeface="+mj-cs"/>
              </a:rPr>
              <a:t> новые денежные потоки на старую эффективную ставку процента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652120" y="1484784"/>
            <a:ext cx="2880369" cy="14404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 err="1">
                <a:latin typeface="+mj-lt"/>
                <a:ea typeface="+mj-ea"/>
                <a:cs typeface="+mj-cs"/>
              </a:rPr>
              <a:t>Продисконтировать</a:t>
            </a:r>
            <a:r>
              <a:rPr lang="ru-RU" dirty="0">
                <a:latin typeface="+mj-lt"/>
                <a:ea typeface="+mj-ea"/>
                <a:cs typeface="+mj-cs"/>
              </a:rPr>
              <a:t> новые денежные потоки на текущую рыночную ставку процента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3780458" y="1700685"/>
            <a:ext cx="15113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>
                <a:latin typeface="+mj-lt"/>
                <a:ea typeface="+mj-ea"/>
                <a:cs typeface="+mj-cs"/>
              </a:rPr>
              <a:t>или</a:t>
            </a:r>
          </a:p>
        </p:txBody>
      </p:sp>
      <p:sp>
        <p:nvSpPr>
          <p:cNvPr id="11" name="Левая фигурная скобка 10"/>
          <p:cNvSpPr/>
          <p:nvPr/>
        </p:nvSpPr>
        <p:spPr>
          <a:xfrm rot="16200000">
            <a:off x="4625528" y="639391"/>
            <a:ext cx="288925" cy="5003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2123728" y="3429000"/>
            <a:ext cx="5256583" cy="7198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 smtClean="0">
                <a:latin typeface="+mj-lt"/>
                <a:ea typeface="+mj-ea"/>
                <a:cs typeface="+mj-cs"/>
              </a:rPr>
              <a:t>сравнить с валовой балансовой стоимостью</a:t>
            </a:r>
            <a:endParaRPr lang="ru-RU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4644008" y="414908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Багетная рамка 13"/>
          <p:cNvSpPr/>
          <p:nvPr/>
        </p:nvSpPr>
        <p:spPr>
          <a:xfrm>
            <a:off x="2699792" y="4509120"/>
            <a:ext cx="4248472" cy="10081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разница больше порога существенности?</a:t>
            </a:r>
            <a:endParaRPr lang="en-US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1763688" y="5445224"/>
            <a:ext cx="93610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948264" y="5517232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611560" y="5877272"/>
            <a:ext cx="187220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прекращаем признание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516216" y="5949280"/>
            <a:ext cx="21602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корректируем БС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259632" y="494116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308304" y="50131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Определение «модификация ФИ»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Признаки существенной / несущественной модификации (в т.ч. для </a:t>
            </a:r>
            <a:r>
              <a:rPr lang="ru-RU" dirty="0" err="1" smtClean="0"/>
              <a:t>реструктуризаций</a:t>
            </a:r>
            <a:r>
              <a:rPr lang="ru-RU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Порог существенности для количественного анализа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Ставка дисконтирования для расчета существенности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 какой величиной сравниваем дисконтированные денежные потоки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Алгоритм расчета существенности для количественного анализа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Процедура принятия финального решения относительно существенности/ несущественности модификации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68</a:t>
            </a:fld>
            <a:endParaRPr lang="uk-UA" dirty="0"/>
          </a:p>
        </p:txBody>
      </p:sp>
      <p:sp>
        <p:nvSpPr>
          <p:cNvPr id="6" name="Загнутый угол 5"/>
          <p:cNvSpPr/>
          <p:nvPr/>
        </p:nvSpPr>
        <p:spPr>
          <a:xfrm>
            <a:off x="971600" y="332656"/>
            <a:ext cx="7056784" cy="864096"/>
          </a:xfrm>
          <a:prstGeom prst="foldedCorne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УЧЕТНАЯ ПОЛИТИКА БАНКА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8"/>
            </a:pPr>
            <a:r>
              <a:rPr lang="ru-RU" dirty="0" smtClean="0"/>
              <a:t>Определение доходов и расходов, связанных с модификацией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ru-RU" dirty="0" smtClean="0"/>
              <a:t>Порядок определения справедливой стоимости нового кредита при существенной модификации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ru-RU" dirty="0" smtClean="0"/>
              <a:t>Процедуры, необходимые для нового актива при существенной модификации (</a:t>
            </a:r>
            <a:r>
              <a:rPr lang="en-US" dirty="0" smtClean="0"/>
              <a:t>SPPI-</a:t>
            </a:r>
            <a:r>
              <a:rPr lang="ru-RU" dirty="0" smtClean="0"/>
              <a:t>тест , бизнес-модель?, перенос на новые счета?)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ru-RU" dirty="0" smtClean="0"/>
              <a:t>Порядок учета несущественных модификаций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ru-RU" dirty="0" smtClean="0"/>
              <a:t>Порядок учета существенных модификаций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ru-RU" dirty="0" smtClean="0"/>
              <a:t>Особенности модификаций </a:t>
            </a:r>
            <a:r>
              <a:rPr lang="en-US" dirty="0" smtClean="0"/>
              <a:t>FVOCI </a:t>
            </a:r>
            <a:r>
              <a:rPr lang="ru-RU" dirty="0" smtClean="0"/>
              <a:t>и </a:t>
            </a:r>
            <a:r>
              <a:rPr lang="en-US" dirty="0" smtClean="0"/>
              <a:t>FVPL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69</a:t>
            </a:fld>
            <a:endParaRPr lang="uk-UA" dirty="0"/>
          </a:p>
        </p:txBody>
      </p:sp>
      <p:sp>
        <p:nvSpPr>
          <p:cNvPr id="6" name="Загнутый угол 5"/>
          <p:cNvSpPr/>
          <p:nvPr/>
        </p:nvSpPr>
        <p:spPr>
          <a:xfrm>
            <a:off x="971600" y="332656"/>
            <a:ext cx="7056784" cy="864096"/>
          </a:xfrm>
          <a:prstGeom prst="foldedCorne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УЧЕТНАЯ ПОЛИТИКА БАНКА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7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en-US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2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19256" cy="3816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Через два года будет получено 121 000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Двухгодичная ставка заимствования 10%.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Какова текущая стоимость этого инструмента?</a:t>
            </a:r>
            <a:endParaRPr lang="ru-RU" sz="1900" dirty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403448"/>
          </a:xfrm>
        </p:spPr>
        <p:txBody>
          <a:bodyPr/>
          <a:lstStyle/>
          <a:p>
            <a:pPr marL="914400" lvl="1" indent="-457200" algn="ctr"/>
            <a:r>
              <a:rPr lang="ru-RU" sz="2200" i="1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Процедуры </a:t>
            </a:r>
            <a:r>
              <a:rPr lang="ru-RU" sz="2200" i="1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определения существенности/ несущественности </a:t>
            </a:r>
            <a:r>
              <a:rPr lang="ru-RU" sz="2200" i="1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модификации (пример)</a:t>
            </a:r>
            <a:endParaRPr lang="ru-RU" sz="2200" i="1" kern="12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1124744"/>
            <a:ext cx="3168352" cy="115212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Смена заемщика является качественным критерием определения существенности?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>
            <a:stCxn id="3" idx="3"/>
          </p:cNvCxnSpPr>
          <p:nvPr/>
        </p:nvCxnSpPr>
        <p:spPr>
          <a:xfrm>
            <a:off x="3635896" y="170080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кругленный прямоугольник 5"/>
          <p:cNvSpPr/>
          <p:nvPr/>
        </p:nvSpPr>
        <p:spPr>
          <a:xfrm>
            <a:off x="4067944" y="1052736"/>
            <a:ext cx="2232248" cy="122413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Определение существенности требует утверждения?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6372200" y="170080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6804248" y="1052736"/>
            <a:ext cx="2232248" cy="122413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Решение коллегиального  органа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5076056" y="234888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35896" y="126876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300192" y="11967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39952" y="23488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en-US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139952" y="2708920"/>
            <a:ext cx="2232248" cy="122413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Модификация существенна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1907704" y="234888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43608" y="227687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en-US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67544" y="2708920"/>
            <a:ext cx="3312368" cy="352839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1/ Определение будущих денежных потоков ПОСЛЕ модификации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2/ Дисконтирование потоков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3/ Разделить 1е на 2е (или 2е на 1е) – см. ОПБ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4/ Сравнить с порогом существенности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3779912" y="566124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4211960" y="4941168"/>
            <a:ext cx="2232248" cy="122413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Разница больше порога существенности?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6444208" y="573325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72200" y="60212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en-US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876256" y="4941168"/>
            <a:ext cx="2232248" cy="1224136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Модификация несущественна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Соединительная линия уступом 34"/>
          <p:cNvCxnSpPr/>
          <p:nvPr/>
        </p:nvCxnSpPr>
        <p:spPr>
          <a:xfrm rot="16200000" flipV="1">
            <a:off x="4932040" y="3645024"/>
            <a:ext cx="3024336" cy="288032"/>
          </a:xfrm>
          <a:prstGeom prst="bentConnector3">
            <a:avLst>
              <a:gd name="adj1" fmla="val 906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660232" y="37797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en-US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6444208" y="5301208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8282" y="836712"/>
            <a:ext cx="8495718" cy="576064"/>
          </a:xfrm>
        </p:spPr>
        <p:txBody>
          <a:bodyPr>
            <a:noAutofit/>
          </a:bodyPr>
          <a:lstStyle/>
          <a:p>
            <a:pPr lvl="0" algn="ctr"/>
            <a:r>
              <a:rPr lang="ru-RU" sz="3600" dirty="0" smtClean="0"/>
              <a:t>Какую ставку берем для дисконтирования?</a:t>
            </a:r>
            <a:endParaRPr lang="uk-UA" sz="3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71</a:t>
            </a:fld>
            <a:endParaRPr lang="uk-UA" dirty="0"/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467544" y="1772816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для кредитов с плавающей ставкой?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для кредитов, где уже была модификация?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для кредитов без ЭПС (овердрафты,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НВКЛ)?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для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POCI-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активов?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noProof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можно ли применять рыночную ставку вместо ЭПС? Если да, как ее определить?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238830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8282" y="836712"/>
            <a:ext cx="8495718" cy="576064"/>
          </a:xfrm>
        </p:spPr>
        <p:txBody>
          <a:bodyPr>
            <a:noAutofit/>
          </a:bodyPr>
          <a:lstStyle/>
          <a:p>
            <a:pPr lvl="0" algn="ctr"/>
            <a:r>
              <a:rPr lang="ru-RU" sz="3600" dirty="0" smtClean="0"/>
              <a:t>Как определяем денежные потоки по модифицированному ФА?</a:t>
            </a:r>
            <a:endParaRPr lang="uk-UA" sz="3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72</a:t>
            </a:fld>
            <a:endParaRPr lang="uk-UA" dirty="0"/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467544" y="1772816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договорные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с учетом комиссий полученных и уплаченных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238830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8282" y="404664"/>
            <a:ext cx="8495718" cy="576064"/>
          </a:xfrm>
        </p:spPr>
        <p:txBody>
          <a:bodyPr>
            <a:noAutofit/>
          </a:bodyPr>
          <a:lstStyle/>
          <a:p>
            <a:pPr lvl="0" algn="ctr"/>
            <a:r>
              <a:rPr lang="ru-RU" sz="3600" dirty="0" smtClean="0"/>
              <a:t>С чем сравниваем?</a:t>
            </a:r>
            <a:endParaRPr lang="uk-UA" sz="3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73</a:t>
            </a:fld>
            <a:endParaRPr lang="uk-UA" dirty="0"/>
          </a:p>
        </p:txBody>
      </p:sp>
      <p:graphicFrame>
        <p:nvGraphicFramePr>
          <p:cNvPr id="16" name="Содержимое 4"/>
          <p:cNvGraphicFramePr>
            <a:graphicFrameLocks noGrp="1"/>
          </p:cNvGraphicFramePr>
          <p:nvPr>
            <p:ph idx="1"/>
          </p:nvPr>
        </p:nvGraphicFramePr>
        <p:xfrm>
          <a:off x="323528" y="3429000"/>
          <a:ext cx="2952328" cy="306871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952328"/>
              </a:tblGrid>
              <a:tr h="596186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Основная сумма («тело»)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Начисленные проценты</a:t>
                      </a:r>
                      <a:endParaRPr lang="en-US" dirty="0"/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r>
                        <a:rPr lang="ru-RU" dirty="0" smtClean="0"/>
                        <a:t>+/-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Неамортизированный дисконт/ премия</a:t>
                      </a:r>
                      <a:endParaRPr lang="en-US" dirty="0"/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Резерв</a:t>
                      </a:r>
                      <a:endParaRPr lang="en-US" dirty="0"/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dirty="0" smtClean="0"/>
                        <a:t>+/-</a:t>
                      </a:r>
                      <a:r>
                        <a:rPr lang="ru-RU" baseline="0" dirty="0" smtClean="0"/>
                        <a:t> Переоценка (для активов </a:t>
                      </a:r>
                      <a:r>
                        <a:rPr lang="en-US" baseline="0" dirty="0" smtClean="0"/>
                        <a:t>FVOCI)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Правая фигурная скобка 17"/>
          <p:cNvSpPr/>
          <p:nvPr/>
        </p:nvSpPr>
        <p:spPr>
          <a:xfrm>
            <a:off x="3491880" y="3409366"/>
            <a:ext cx="216024" cy="18722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851920" y="4057438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Валовая балансовая стоимость</a:t>
            </a:r>
            <a:endParaRPr lang="en-US" dirty="0"/>
          </a:p>
        </p:txBody>
      </p:sp>
      <p:sp>
        <p:nvSpPr>
          <p:cNvPr id="21" name="Правая фигурная скобка 20"/>
          <p:cNvSpPr/>
          <p:nvPr/>
        </p:nvSpPr>
        <p:spPr>
          <a:xfrm>
            <a:off x="5292080" y="3337358"/>
            <a:ext cx="216024" cy="24482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652120" y="4273462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Амортизи</a:t>
            </a:r>
            <a:r>
              <a:rPr lang="en-US" dirty="0" smtClean="0"/>
              <a:t>-</a:t>
            </a:r>
          </a:p>
          <a:p>
            <a:r>
              <a:rPr lang="ru-RU" dirty="0" err="1" smtClean="0"/>
              <a:t>рованная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smtClean="0"/>
              <a:t>себе</a:t>
            </a:r>
            <a:r>
              <a:rPr lang="en-US" dirty="0" smtClean="0"/>
              <a:t>-</a:t>
            </a:r>
          </a:p>
          <a:p>
            <a:r>
              <a:rPr lang="ru-RU" dirty="0" smtClean="0"/>
              <a:t>стоимость</a:t>
            </a:r>
            <a:endParaRPr lang="en-US" dirty="0"/>
          </a:p>
        </p:txBody>
      </p:sp>
      <p:sp>
        <p:nvSpPr>
          <p:cNvPr id="23" name="Правая фигурная скобка 22"/>
          <p:cNvSpPr/>
          <p:nvPr/>
        </p:nvSpPr>
        <p:spPr>
          <a:xfrm>
            <a:off x="7164288" y="3284984"/>
            <a:ext cx="216024" cy="33843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452320" y="4725144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Балансовая</a:t>
            </a:r>
            <a:endParaRPr lang="en-US" dirty="0" smtClean="0"/>
          </a:p>
          <a:p>
            <a:r>
              <a:rPr lang="ru-RU" dirty="0" smtClean="0"/>
              <a:t>стоимость</a:t>
            </a:r>
            <a:endParaRPr lang="en-US" dirty="0"/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467544" y="980728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ФО: 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оставшиеся денежные потоки по первоначальному ФО, </a:t>
            </a:r>
            <a:r>
              <a:rPr lang="ru-RU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дисконтирнованные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на первоначальную ЭПС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539552" y="2420888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ФА-?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23883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8282" y="404664"/>
            <a:ext cx="8495718" cy="576064"/>
          </a:xfrm>
        </p:spPr>
        <p:txBody>
          <a:bodyPr>
            <a:noAutofit/>
          </a:bodyPr>
          <a:lstStyle/>
          <a:p>
            <a:pPr lvl="0" algn="ctr"/>
            <a:r>
              <a:rPr lang="ru-RU" sz="3600" dirty="0" smtClean="0"/>
              <a:t>Какой порог существенности?</a:t>
            </a:r>
            <a:endParaRPr lang="uk-UA" sz="3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74</a:t>
            </a:fld>
            <a:endParaRPr lang="uk-UA" dirty="0"/>
          </a:p>
        </p:txBody>
      </p:sp>
      <p:sp>
        <p:nvSpPr>
          <p:cNvPr id="14" name="TextBox 13"/>
          <p:cNvSpPr txBox="1"/>
          <p:nvPr/>
        </p:nvSpPr>
        <p:spPr>
          <a:xfrm>
            <a:off x="683568" y="2348880"/>
            <a:ext cx="2376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10%  ?</a:t>
            </a:r>
            <a:endParaRPr lang="en-US" sz="6000" dirty="0"/>
          </a:p>
        </p:txBody>
      </p:sp>
      <p:sp>
        <p:nvSpPr>
          <p:cNvPr id="15" name="TextBox 14"/>
          <p:cNvSpPr txBox="1"/>
          <p:nvPr/>
        </p:nvSpPr>
        <p:spPr>
          <a:xfrm>
            <a:off x="4716016" y="2060848"/>
            <a:ext cx="36724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30%  ?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xmlns="" val="165238830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75</a:t>
            </a:fld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Пример 11: пересмотр ставок</a:t>
            </a:r>
            <a:endParaRPr lang="uk-UA" dirty="0"/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Первоначальные условия – как в примере 7:</a:t>
            </a:r>
          </a:p>
          <a:p>
            <a:pPr marL="0" indent="0">
              <a:buNone/>
            </a:pPr>
            <a:r>
              <a:rPr lang="ru-RU" dirty="0" smtClean="0"/>
              <a:t>12.04. 2017 банк выдал кредит 1 000 000 </a:t>
            </a:r>
            <a:r>
              <a:rPr lang="ru-RU" dirty="0" err="1" smtClean="0"/>
              <a:t>грн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Дата погашения 31.07.2023 </a:t>
            </a:r>
          </a:p>
          <a:p>
            <a:pPr marL="0" indent="0">
              <a:buNone/>
            </a:pPr>
            <a:r>
              <a:rPr lang="ru-RU" dirty="0" smtClean="0"/>
              <a:t>Погашение тела – одной суммой в конце  срока кредита.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dirty="0" smtClean="0"/>
              <a:t> Процентная ставка по договору 11%. 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dirty="0" smtClean="0"/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dirty="0" smtClean="0"/>
              <a:t>01.04.2018 в кредитный договор вносятся такие изменения: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FontTx/>
              <a:buChar char="-"/>
            </a:pPr>
            <a:r>
              <a:rPr lang="ru-RU" dirty="0" smtClean="0"/>
              <a:t>На три месяца ставка снижается до 5%, после этого – опять поднимается до 11%.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FontTx/>
              <a:buChar char="-"/>
            </a:pPr>
            <a:r>
              <a:rPr lang="ru-RU" dirty="0" smtClean="0"/>
              <a:t>Выплата процентов «замораживается» на 2 года.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dirty="0" smtClean="0"/>
              <a:t>Пусть на момент пересмотра кредит был на второй стадии и сумма резерва составила 200 000 </a:t>
            </a:r>
            <a:r>
              <a:rPr lang="ru-RU" dirty="0" err="1" smtClean="0"/>
              <a:t>грн</a:t>
            </a:r>
            <a:r>
              <a:rPr lang="ru-RU" dirty="0" smtClean="0"/>
              <a:t>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dirty="0" smtClean="0"/>
              <a:t>Комиссия за внесение изменений в договор – 3 000 </a:t>
            </a:r>
            <a:r>
              <a:rPr lang="ru-RU" dirty="0" err="1" smtClean="0"/>
              <a:t>грн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uk-UA" sz="1900" dirty="0" smtClean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76</a:t>
            </a:fld>
            <a:endParaRPr lang="uk-UA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smtClean="0"/>
              <a:t>Необходимо:</a:t>
            </a:r>
          </a:p>
          <a:p>
            <a:pPr marL="0" indent="0">
              <a:buNone/>
            </a:pPr>
            <a:r>
              <a:rPr lang="ru-RU" dirty="0" smtClean="0"/>
              <a:t>1/ построить новые договорные денежные потоки (с учетом прямых доходов и расходов, связанных с модификацией)</a:t>
            </a:r>
          </a:p>
          <a:p>
            <a:pPr marL="0" indent="0">
              <a:buNone/>
            </a:pPr>
            <a:r>
              <a:rPr lang="ru-RU" dirty="0" smtClean="0"/>
              <a:t>2/ </a:t>
            </a:r>
            <a:r>
              <a:rPr lang="ru-RU" dirty="0" err="1" smtClean="0"/>
              <a:t>продисконтировать</a:t>
            </a:r>
            <a:r>
              <a:rPr lang="ru-RU" dirty="0" smtClean="0"/>
              <a:t> под ЭПС=11.7448%</a:t>
            </a:r>
          </a:p>
          <a:p>
            <a:pPr marL="0" indent="0">
              <a:buNone/>
            </a:pPr>
            <a:r>
              <a:rPr lang="ru-RU" dirty="0" smtClean="0"/>
              <a:t>результат – 993 806.73 </a:t>
            </a:r>
            <a:r>
              <a:rPr lang="ru-RU" dirty="0" err="1" smtClean="0"/>
              <a:t>грн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3/ сравнить с текущей стоимостью кредита.</a:t>
            </a:r>
          </a:p>
          <a:p>
            <a:pPr marL="0" indent="0">
              <a:buNone/>
            </a:pPr>
            <a:r>
              <a:rPr lang="ru-RU" dirty="0" smtClean="0"/>
              <a:t>Допустим, согласно учетной политике, сравнение происходит с валовой БС, без учета комиссий:</a:t>
            </a:r>
          </a:p>
          <a:p>
            <a:pPr marL="0" indent="0">
              <a:buNone/>
            </a:pPr>
            <a:r>
              <a:rPr lang="ru-RU" dirty="0" smtClean="0"/>
              <a:t>(993 806.73-1009498.01)/1009498.01=2%</a:t>
            </a:r>
          </a:p>
          <a:p>
            <a:pPr marL="0" indent="0">
              <a:buNone/>
            </a:pPr>
            <a:r>
              <a:rPr lang="ru-RU" dirty="0" smtClean="0"/>
              <a:t>4/ сравнить разницу с порогом существенности, определенным учетной политикой (пусть – 10%)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2493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Пример 11.1: определение существенности модификации –количественный анализ</a:t>
            </a:r>
            <a:endParaRPr lang="uk-UA" sz="36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403448"/>
          </a:xfrm>
        </p:spPr>
        <p:txBody>
          <a:bodyPr/>
          <a:lstStyle/>
          <a:p>
            <a:pPr marL="914400" lvl="1" indent="-457200" algn="ctr"/>
            <a:r>
              <a:rPr lang="ru-RU" sz="2200" i="1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Учет </a:t>
            </a:r>
            <a:r>
              <a:rPr lang="ru-RU" sz="2200" i="1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несущественной </a:t>
            </a:r>
            <a:r>
              <a:rPr lang="ru-RU" sz="2200" i="1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модификации.</a:t>
            </a:r>
            <a:r>
              <a:rPr lang="ru-RU" sz="2200" i="1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ru-RU" sz="2200" i="1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2200" i="1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Расчет эффекта от модификации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052736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uk-UA" sz="2400" dirty="0" smtClean="0"/>
              <a:t>МСФО 9. 5.4.3      </a:t>
            </a:r>
            <a:r>
              <a:rPr lang="uk-UA" sz="2400" dirty="0" err="1" smtClean="0"/>
              <a:t>Если</a:t>
            </a:r>
            <a:r>
              <a:rPr lang="uk-UA" sz="2400" dirty="0" smtClean="0"/>
              <a:t> </a:t>
            </a:r>
            <a:r>
              <a:rPr lang="uk-UA" sz="2400" dirty="0" err="1" smtClean="0"/>
              <a:t>условия</a:t>
            </a:r>
            <a:r>
              <a:rPr lang="uk-UA" sz="2400" dirty="0" smtClean="0"/>
              <a:t> </a:t>
            </a:r>
            <a:r>
              <a:rPr lang="uk-UA" sz="2400" dirty="0" err="1" smtClean="0"/>
              <a:t>предусмотренных</a:t>
            </a:r>
            <a:r>
              <a:rPr lang="uk-UA" sz="2400" dirty="0" smtClean="0"/>
              <a:t> договором </a:t>
            </a:r>
            <a:r>
              <a:rPr lang="uk-UA" sz="2400" dirty="0" err="1" smtClean="0"/>
              <a:t>денежных</a:t>
            </a:r>
            <a:r>
              <a:rPr lang="uk-UA" sz="2400" dirty="0" smtClean="0"/>
              <a:t> </a:t>
            </a:r>
            <a:r>
              <a:rPr lang="uk-UA" sz="2400" dirty="0" err="1" smtClean="0"/>
              <a:t>потоков</a:t>
            </a:r>
            <a:r>
              <a:rPr lang="uk-UA" sz="2400" dirty="0" smtClean="0"/>
              <a:t> по </a:t>
            </a:r>
            <a:r>
              <a:rPr lang="uk-UA" sz="2400" dirty="0" err="1" smtClean="0"/>
              <a:t>финансовому</a:t>
            </a:r>
            <a:r>
              <a:rPr lang="uk-UA" sz="2400" dirty="0" smtClean="0"/>
              <a:t> активу </a:t>
            </a:r>
            <a:r>
              <a:rPr lang="uk-UA" sz="2400" dirty="0" err="1" smtClean="0"/>
              <a:t>пересматриваются</a:t>
            </a:r>
            <a:r>
              <a:rPr lang="uk-UA" sz="2400" dirty="0" smtClean="0"/>
              <a:t> по </a:t>
            </a:r>
            <a:r>
              <a:rPr lang="uk-UA" sz="2400" dirty="0" err="1" smtClean="0"/>
              <a:t>согласованию</a:t>
            </a:r>
            <a:r>
              <a:rPr lang="uk-UA" sz="2400" dirty="0" smtClean="0"/>
              <a:t> </a:t>
            </a:r>
            <a:r>
              <a:rPr lang="uk-UA" sz="2400" dirty="0" err="1" smtClean="0"/>
              <a:t>сторон</a:t>
            </a:r>
            <a:r>
              <a:rPr lang="uk-UA" sz="2400" dirty="0" smtClean="0"/>
              <a:t> </a:t>
            </a:r>
            <a:r>
              <a:rPr lang="uk-UA" sz="2400" dirty="0" err="1" smtClean="0"/>
              <a:t>или</a:t>
            </a:r>
            <a:r>
              <a:rPr lang="uk-UA" sz="2400" dirty="0" smtClean="0"/>
              <a:t> </a:t>
            </a:r>
            <a:r>
              <a:rPr lang="uk-UA" sz="2400" dirty="0" err="1" smtClean="0"/>
              <a:t>модифицируются</a:t>
            </a:r>
            <a:r>
              <a:rPr lang="uk-UA" sz="2400" dirty="0" smtClean="0"/>
              <a:t> другим образом, и </a:t>
            </a:r>
            <a:r>
              <a:rPr lang="uk-UA" sz="2400" dirty="0" err="1" smtClean="0"/>
              <a:t>пересмотр</a:t>
            </a:r>
            <a:r>
              <a:rPr lang="uk-UA" sz="2400" dirty="0" smtClean="0"/>
              <a:t> </a:t>
            </a:r>
            <a:r>
              <a:rPr lang="uk-UA" sz="2400" dirty="0" err="1" smtClean="0"/>
              <a:t>или</a:t>
            </a:r>
            <a:r>
              <a:rPr lang="uk-UA" sz="2400" dirty="0" smtClean="0"/>
              <a:t> </a:t>
            </a:r>
            <a:r>
              <a:rPr lang="uk-UA" sz="2400" dirty="0" err="1" smtClean="0"/>
              <a:t>модификация</a:t>
            </a:r>
            <a:r>
              <a:rPr lang="uk-UA" sz="2400" dirty="0" smtClean="0"/>
              <a:t> </a:t>
            </a:r>
            <a:r>
              <a:rPr lang="uk-UA" sz="2400" b="1" dirty="0" smtClean="0"/>
              <a:t>не </a:t>
            </a:r>
            <a:r>
              <a:rPr lang="uk-UA" sz="2400" b="1" dirty="0" err="1" smtClean="0"/>
              <a:t>приводят</a:t>
            </a:r>
            <a:r>
              <a:rPr lang="uk-UA" sz="2400" b="1" dirty="0" smtClean="0"/>
              <a:t> к </a:t>
            </a:r>
            <a:r>
              <a:rPr lang="uk-UA" sz="2400" b="1" dirty="0" err="1" smtClean="0"/>
              <a:t>прекращению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признания</a:t>
            </a:r>
            <a:r>
              <a:rPr lang="uk-UA" sz="2400" dirty="0" smtClean="0"/>
              <a:t> </a:t>
            </a:r>
            <a:r>
              <a:rPr lang="uk-UA" sz="2400" dirty="0" err="1" smtClean="0"/>
              <a:t>данного</a:t>
            </a:r>
            <a:r>
              <a:rPr lang="uk-UA" sz="2400" dirty="0" smtClean="0"/>
              <a:t> </a:t>
            </a:r>
            <a:r>
              <a:rPr lang="uk-UA" sz="2400" dirty="0" err="1" smtClean="0"/>
              <a:t>финансового</a:t>
            </a:r>
            <a:r>
              <a:rPr lang="uk-UA" sz="2400" dirty="0" smtClean="0"/>
              <a:t> </a:t>
            </a:r>
            <a:r>
              <a:rPr lang="uk-UA" sz="2400" dirty="0" err="1" smtClean="0"/>
              <a:t>актива</a:t>
            </a:r>
            <a:r>
              <a:rPr lang="uk-UA" sz="2400" dirty="0" smtClean="0"/>
              <a:t> в </a:t>
            </a:r>
            <a:r>
              <a:rPr lang="uk-UA" sz="2400" dirty="0" err="1" smtClean="0"/>
              <a:t>соответствии</a:t>
            </a:r>
            <a:r>
              <a:rPr lang="uk-UA" sz="2400" dirty="0" smtClean="0"/>
              <a:t> с </a:t>
            </a:r>
            <a:r>
              <a:rPr lang="uk-UA" sz="2400" dirty="0" err="1" smtClean="0"/>
              <a:t>настоящим</a:t>
            </a:r>
            <a:r>
              <a:rPr lang="uk-UA" sz="2400" dirty="0" smtClean="0"/>
              <a:t> стандартом, </a:t>
            </a:r>
            <a:r>
              <a:rPr lang="uk-UA" sz="2400" dirty="0" err="1" smtClean="0"/>
              <a:t>организация</a:t>
            </a:r>
            <a:r>
              <a:rPr lang="uk-UA" sz="2400" dirty="0" smtClean="0"/>
              <a:t> </a:t>
            </a:r>
            <a:r>
              <a:rPr lang="uk-UA" sz="2400" dirty="0" err="1" smtClean="0"/>
              <a:t>должна</a:t>
            </a:r>
            <a:r>
              <a:rPr lang="uk-UA" sz="2400" dirty="0" smtClean="0"/>
              <a:t> </a:t>
            </a:r>
            <a:r>
              <a:rPr lang="uk-UA" sz="2400" b="1" dirty="0" err="1" smtClean="0"/>
              <a:t>пересчитать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валовую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балансовую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стоимость</a:t>
            </a:r>
            <a:r>
              <a:rPr lang="uk-UA" sz="2400" dirty="0" smtClean="0"/>
              <a:t> </a:t>
            </a:r>
            <a:r>
              <a:rPr lang="uk-UA" sz="2400" dirty="0" err="1" smtClean="0"/>
              <a:t>финансового</a:t>
            </a:r>
            <a:r>
              <a:rPr lang="uk-UA" sz="2400" dirty="0" smtClean="0"/>
              <a:t> </a:t>
            </a:r>
            <a:r>
              <a:rPr lang="uk-UA" sz="2400" dirty="0" err="1" smtClean="0"/>
              <a:t>актива</a:t>
            </a:r>
            <a:r>
              <a:rPr lang="uk-UA" sz="2400" dirty="0" smtClean="0"/>
              <a:t> и </a:t>
            </a:r>
            <a:r>
              <a:rPr lang="uk-UA" sz="2400" dirty="0" err="1" smtClean="0"/>
              <a:t>признать</a:t>
            </a:r>
            <a:r>
              <a:rPr lang="uk-UA" sz="2400" dirty="0" smtClean="0"/>
              <a:t> </a:t>
            </a:r>
            <a:r>
              <a:rPr lang="uk-UA" sz="2400" i="1" dirty="0" err="1" smtClean="0"/>
              <a:t>прибыль</a:t>
            </a:r>
            <a:r>
              <a:rPr lang="uk-UA" sz="2400" i="1" dirty="0" smtClean="0"/>
              <a:t> </a:t>
            </a:r>
            <a:r>
              <a:rPr lang="uk-UA" sz="2400" i="1" dirty="0" err="1" smtClean="0"/>
              <a:t>или</a:t>
            </a:r>
            <a:r>
              <a:rPr lang="uk-UA" sz="2400" i="1" dirty="0" smtClean="0"/>
              <a:t> </a:t>
            </a:r>
            <a:r>
              <a:rPr lang="uk-UA" sz="2400" i="1" dirty="0" err="1" smtClean="0"/>
              <a:t>убыток</a:t>
            </a:r>
            <a:r>
              <a:rPr lang="uk-UA" sz="2400" i="1" dirty="0" smtClean="0"/>
              <a:t> от </a:t>
            </a:r>
            <a:r>
              <a:rPr lang="uk-UA" sz="2400" i="1" dirty="0" err="1" smtClean="0"/>
              <a:t>модификации</a:t>
            </a:r>
            <a:r>
              <a:rPr lang="uk-UA" sz="2400" dirty="0" smtClean="0"/>
              <a:t> в </a:t>
            </a:r>
            <a:r>
              <a:rPr lang="uk-UA" sz="2400" dirty="0" err="1" smtClean="0"/>
              <a:t>составе</a:t>
            </a:r>
            <a:r>
              <a:rPr lang="uk-UA" sz="2400" dirty="0" smtClean="0"/>
              <a:t> </a:t>
            </a:r>
            <a:r>
              <a:rPr lang="uk-UA" sz="2400" dirty="0" err="1" smtClean="0"/>
              <a:t>прибыли</a:t>
            </a:r>
            <a:r>
              <a:rPr lang="uk-UA" sz="2400" dirty="0" smtClean="0"/>
              <a:t> </a:t>
            </a:r>
            <a:r>
              <a:rPr lang="uk-UA" sz="2400" dirty="0" err="1" smtClean="0"/>
              <a:t>или</a:t>
            </a:r>
            <a:r>
              <a:rPr lang="uk-UA" sz="2400" dirty="0" smtClean="0"/>
              <a:t> </a:t>
            </a:r>
            <a:r>
              <a:rPr lang="uk-UA" sz="2400" dirty="0" err="1" smtClean="0"/>
              <a:t>убытка</a:t>
            </a:r>
            <a:r>
              <a:rPr lang="uk-UA" sz="2400" dirty="0" smtClean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uk-UA" sz="2400" dirty="0" err="1" smtClean="0"/>
              <a:t>Валовая</a:t>
            </a:r>
            <a:r>
              <a:rPr lang="uk-UA" sz="2400" dirty="0" smtClean="0"/>
              <a:t> </a:t>
            </a:r>
            <a:r>
              <a:rPr lang="uk-UA" sz="2400" dirty="0" err="1" smtClean="0"/>
              <a:t>балансовая</a:t>
            </a:r>
            <a:r>
              <a:rPr lang="uk-UA" sz="2400" dirty="0" smtClean="0"/>
              <a:t> </a:t>
            </a:r>
            <a:r>
              <a:rPr lang="uk-UA" sz="2400" dirty="0" err="1" smtClean="0"/>
              <a:t>стоимость</a:t>
            </a:r>
            <a:r>
              <a:rPr lang="uk-UA" sz="2400" dirty="0" smtClean="0"/>
              <a:t> </a:t>
            </a:r>
            <a:r>
              <a:rPr lang="uk-UA" sz="2400" dirty="0" err="1" smtClean="0"/>
              <a:t>финансового</a:t>
            </a:r>
            <a:r>
              <a:rPr lang="uk-UA" sz="2400" dirty="0" smtClean="0"/>
              <a:t> </a:t>
            </a:r>
            <a:r>
              <a:rPr lang="uk-UA" sz="2400" dirty="0" err="1" smtClean="0"/>
              <a:t>актива</a:t>
            </a:r>
            <a:r>
              <a:rPr lang="uk-UA" sz="2400" dirty="0" smtClean="0"/>
              <a:t> </a:t>
            </a:r>
            <a:r>
              <a:rPr lang="uk-UA" sz="2400" dirty="0" err="1" smtClean="0"/>
              <a:t>должна</a:t>
            </a:r>
            <a:r>
              <a:rPr lang="uk-UA" sz="2400" dirty="0" smtClean="0"/>
              <a:t> </a:t>
            </a:r>
            <a:r>
              <a:rPr lang="uk-UA" sz="2400" dirty="0" err="1" smtClean="0"/>
              <a:t>быть</a:t>
            </a:r>
            <a:r>
              <a:rPr lang="uk-UA" sz="2400" dirty="0" smtClean="0"/>
              <a:t> </a:t>
            </a:r>
            <a:r>
              <a:rPr lang="uk-UA" sz="2400" dirty="0" err="1" smtClean="0"/>
              <a:t>пересчитана</a:t>
            </a:r>
            <a:r>
              <a:rPr lang="uk-UA" sz="2400" dirty="0" smtClean="0"/>
              <a:t> </a:t>
            </a:r>
            <a:r>
              <a:rPr lang="uk-UA" sz="2400" dirty="0" err="1" smtClean="0"/>
              <a:t>как</a:t>
            </a:r>
            <a:r>
              <a:rPr lang="uk-UA" sz="2400" dirty="0" smtClean="0"/>
              <a:t> </a:t>
            </a:r>
            <a:r>
              <a:rPr lang="uk-UA" sz="2400" dirty="0" err="1" smtClean="0"/>
              <a:t>приведенная</a:t>
            </a:r>
            <a:r>
              <a:rPr lang="uk-UA" sz="2400" dirty="0" smtClean="0"/>
              <a:t> </a:t>
            </a:r>
            <a:r>
              <a:rPr lang="uk-UA" sz="2400" dirty="0" err="1" smtClean="0"/>
              <a:t>стоимость</a:t>
            </a:r>
            <a:r>
              <a:rPr lang="uk-UA" sz="2400" dirty="0" smtClean="0"/>
              <a:t> </a:t>
            </a:r>
            <a:r>
              <a:rPr lang="uk-UA" sz="2400" dirty="0" err="1" smtClean="0"/>
              <a:t>пересмотренных</a:t>
            </a:r>
            <a:r>
              <a:rPr lang="uk-UA" sz="2400" dirty="0" smtClean="0"/>
              <a:t> </a:t>
            </a:r>
            <a:r>
              <a:rPr lang="uk-UA" sz="2400" dirty="0" err="1" smtClean="0"/>
              <a:t>или</a:t>
            </a:r>
            <a:r>
              <a:rPr lang="uk-UA" sz="2400" dirty="0" smtClean="0"/>
              <a:t> </a:t>
            </a:r>
            <a:r>
              <a:rPr lang="uk-UA" sz="2400" dirty="0" err="1" smtClean="0"/>
              <a:t>модифицированных</a:t>
            </a:r>
            <a:r>
              <a:rPr lang="uk-UA" sz="2400" dirty="0" smtClean="0"/>
              <a:t> </a:t>
            </a:r>
            <a:r>
              <a:rPr lang="uk-UA" sz="2400" dirty="0" err="1" smtClean="0"/>
              <a:t>денежных</a:t>
            </a:r>
            <a:r>
              <a:rPr lang="uk-UA" sz="2400" dirty="0" smtClean="0"/>
              <a:t> </a:t>
            </a:r>
            <a:r>
              <a:rPr lang="uk-UA" sz="2400" dirty="0" err="1" smtClean="0"/>
              <a:t>потоков</a:t>
            </a:r>
            <a:r>
              <a:rPr lang="uk-UA" sz="2400" dirty="0" smtClean="0"/>
              <a:t>, </a:t>
            </a:r>
            <a:r>
              <a:rPr lang="uk-UA" sz="2400" dirty="0" err="1" smtClean="0"/>
              <a:t>предусмотренных</a:t>
            </a:r>
            <a:r>
              <a:rPr lang="uk-UA" sz="2400" dirty="0" smtClean="0"/>
              <a:t> договором, </a:t>
            </a:r>
            <a:r>
              <a:rPr lang="uk-UA" sz="2400" dirty="0" err="1" smtClean="0"/>
              <a:t>которые</a:t>
            </a:r>
            <a:r>
              <a:rPr lang="uk-UA" sz="2400" dirty="0" smtClean="0"/>
              <a:t> </a:t>
            </a:r>
            <a:r>
              <a:rPr lang="uk-UA" sz="2400" dirty="0" err="1" smtClean="0"/>
              <a:t>дисконтируются</a:t>
            </a:r>
            <a:r>
              <a:rPr lang="uk-UA" sz="2400" dirty="0" smtClean="0"/>
              <a:t> по:</a:t>
            </a:r>
          </a:p>
          <a:p>
            <a:pPr fontAlgn="base">
              <a:buFontTx/>
              <a:buChar char="-"/>
            </a:pPr>
            <a:r>
              <a:rPr lang="uk-UA" sz="2400" b="1" dirty="0" err="1" smtClean="0"/>
              <a:t>первоначальной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эффективной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процентной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ставке</a:t>
            </a:r>
            <a:r>
              <a:rPr lang="uk-UA" sz="2400" dirty="0" smtClean="0"/>
              <a:t> </a:t>
            </a:r>
            <a:r>
              <a:rPr lang="uk-UA" sz="2400" dirty="0" err="1" smtClean="0"/>
              <a:t>данного</a:t>
            </a:r>
            <a:r>
              <a:rPr lang="uk-UA" sz="2400" dirty="0" smtClean="0"/>
              <a:t> </a:t>
            </a:r>
            <a:r>
              <a:rPr lang="uk-UA" sz="2400" dirty="0" err="1" smtClean="0"/>
              <a:t>финансового</a:t>
            </a:r>
            <a:r>
              <a:rPr lang="uk-UA" sz="2400" dirty="0" smtClean="0"/>
              <a:t> </a:t>
            </a:r>
            <a:r>
              <a:rPr lang="uk-UA" sz="2400" dirty="0" err="1" smtClean="0"/>
              <a:t>актива</a:t>
            </a:r>
            <a:r>
              <a:rPr lang="uk-UA" sz="2400" dirty="0" smtClean="0"/>
              <a:t> </a:t>
            </a:r>
          </a:p>
          <a:p>
            <a:pPr fontAlgn="base">
              <a:buFontTx/>
              <a:buChar char="-"/>
            </a:pPr>
            <a:r>
              <a:rPr lang="uk-UA" sz="2400" dirty="0" smtClean="0"/>
              <a:t> (</a:t>
            </a:r>
            <a:r>
              <a:rPr lang="uk-UA" sz="2400" dirty="0" err="1" smtClean="0"/>
              <a:t>или</a:t>
            </a:r>
            <a:r>
              <a:rPr lang="uk-UA" sz="2400" dirty="0" smtClean="0"/>
              <a:t> </a:t>
            </a:r>
            <a:r>
              <a:rPr lang="uk-UA" sz="2400" b="1" dirty="0" err="1" smtClean="0"/>
              <a:t>первоначальной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эффективной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процентной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ставке</a:t>
            </a:r>
            <a:r>
              <a:rPr lang="uk-UA" sz="2400" b="1" dirty="0" smtClean="0"/>
              <a:t>, </a:t>
            </a:r>
            <a:r>
              <a:rPr lang="uk-UA" sz="2400" b="1" dirty="0" err="1" smtClean="0"/>
              <a:t>скорректированной</a:t>
            </a:r>
            <a:r>
              <a:rPr lang="uk-UA" sz="2400" b="1" dirty="0" smtClean="0"/>
              <a:t> с </a:t>
            </a:r>
            <a:r>
              <a:rPr lang="uk-UA" sz="2400" b="1" dirty="0" err="1" smtClean="0"/>
              <a:t>учетом</a:t>
            </a:r>
            <a:r>
              <a:rPr lang="uk-UA" sz="2400" b="1" dirty="0" smtClean="0"/>
              <a:t> кредитного риска,</a:t>
            </a:r>
            <a:r>
              <a:rPr lang="uk-UA" sz="2400" dirty="0" smtClean="0"/>
              <a:t> для </a:t>
            </a:r>
            <a:r>
              <a:rPr lang="uk-UA" sz="2400" dirty="0" err="1" smtClean="0"/>
              <a:t>приобретенных</a:t>
            </a:r>
            <a:r>
              <a:rPr lang="uk-UA" sz="2400" dirty="0" smtClean="0"/>
              <a:t> </a:t>
            </a:r>
            <a:r>
              <a:rPr lang="uk-UA" sz="2400" dirty="0" err="1" smtClean="0"/>
              <a:t>или</a:t>
            </a:r>
            <a:r>
              <a:rPr lang="uk-UA" sz="2400" dirty="0" smtClean="0"/>
              <a:t> </a:t>
            </a:r>
            <a:r>
              <a:rPr lang="uk-UA" sz="2400" dirty="0" err="1" smtClean="0"/>
              <a:t>созданных</a:t>
            </a:r>
            <a:r>
              <a:rPr lang="uk-UA" sz="2400" dirty="0" smtClean="0"/>
              <a:t> </a:t>
            </a:r>
            <a:r>
              <a:rPr lang="uk-UA" sz="2400" dirty="0" err="1" smtClean="0"/>
              <a:t>кредитно-обесцененных</a:t>
            </a:r>
            <a:r>
              <a:rPr lang="uk-UA" sz="2400" dirty="0" smtClean="0"/>
              <a:t> </a:t>
            </a:r>
            <a:r>
              <a:rPr lang="uk-UA" sz="2400" dirty="0" err="1" smtClean="0"/>
              <a:t>финансовых</a:t>
            </a:r>
            <a:r>
              <a:rPr lang="uk-UA" sz="2400" dirty="0" smtClean="0"/>
              <a:t> </a:t>
            </a:r>
            <a:r>
              <a:rPr lang="uk-UA" sz="2400" dirty="0" err="1" smtClean="0"/>
              <a:t>активов</a:t>
            </a:r>
            <a:r>
              <a:rPr lang="uk-UA" sz="2400" dirty="0" smtClean="0"/>
              <a:t>) </a:t>
            </a:r>
          </a:p>
          <a:p>
            <a:pPr fontAlgn="base">
              <a:buFontTx/>
              <a:buChar char="-"/>
            </a:pPr>
            <a:r>
              <a:rPr lang="uk-UA" sz="2400" dirty="0" smtClean="0"/>
              <a:t> </a:t>
            </a:r>
            <a:r>
              <a:rPr lang="uk-UA" sz="2400" dirty="0" err="1" smtClean="0"/>
              <a:t>или</a:t>
            </a:r>
            <a:r>
              <a:rPr lang="uk-UA" sz="2400" dirty="0" smtClean="0"/>
              <a:t>, </a:t>
            </a:r>
            <a:r>
              <a:rPr lang="uk-UA" sz="2400" dirty="0" err="1" smtClean="0"/>
              <a:t>если</a:t>
            </a:r>
            <a:r>
              <a:rPr lang="uk-UA" sz="2400" dirty="0" smtClean="0"/>
              <a:t> </a:t>
            </a:r>
            <a:r>
              <a:rPr lang="uk-UA" sz="2400" dirty="0" err="1" smtClean="0"/>
              <a:t>применимо</a:t>
            </a:r>
            <a:r>
              <a:rPr lang="uk-UA" sz="2400" dirty="0" smtClean="0"/>
              <a:t>, по </a:t>
            </a:r>
            <a:r>
              <a:rPr lang="uk-UA" sz="2400" b="1" dirty="0" err="1" smtClean="0"/>
              <a:t>пересмотренной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эффективной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процентной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ставке</a:t>
            </a:r>
            <a:r>
              <a:rPr lang="uk-UA" sz="2400" dirty="0" smtClean="0"/>
              <a:t>, </a:t>
            </a:r>
            <a:r>
              <a:rPr lang="uk-UA" sz="2400" dirty="0" err="1" smtClean="0"/>
              <a:t>рассчитанной</a:t>
            </a:r>
            <a:r>
              <a:rPr lang="uk-UA" sz="2400" dirty="0" smtClean="0"/>
              <a:t> в </a:t>
            </a:r>
            <a:r>
              <a:rPr lang="uk-UA" sz="2400" dirty="0" err="1" smtClean="0"/>
              <a:t>соответствии</a:t>
            </a:r>
            <a:r>
              <a:rPr lang="uk-UA" sz="2400" dirty="0" smtClean="0"/>
              <a:t> с </a:t>
            </a:r>
            <a:r>
              <a:rPr lang="uk-UA" sz="2400" b="1" u="sng" dirty="0" smtClean="0">
                <a:hlinkClick r:id="rId3"/>
              </a:rPr>
              <a:t>пунктом 6.5.10</a:t>
            </a:r>
            <a:r>
              <a:rPr lang="uk-UA" sz="2400" dirty="0" smtClean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uk-UA" sz="2400" dirty="0" err="1" smtClean="0"/>
              <a:t>Понесенные</a:t>
            </a:r>
            <a:r>
              <a:rPr lang="uk-UA" sz="2400" dirty="0" smtClean="0"/>
              <a:t> </a:t>
            </a:r>
            <a:r>
              <a:rPr lang="uk-UA" sz="2400" dirty="0" err="1" smtClean="0"/>
              <a:t>затраты</a:t>
            </a:r>
            <a:r>
              <a:rPr lang="uk-UA" sz="2400" dirty="0" smtClean="0"/>
              <a:t> и </a:t>
            </a:r>
            <a:r>
              <a:rPr lang="uk-UA" sz="2400" dirty="0" err="1" smtClean="0"/>
              <a:t>уплаченные</a:t>
            </a:r>
            <a:r>
              <a:rPr lang="uk-UA" sz="2400" dirty="0" smtClean="0"/>
              <a:t> </a:t>
            </a:r>
            <a:r>
              <a:rPr lang="uk-UA" sz="2400" dirty="0" err="1" smtClean="0"/>
              <a:t>комиссионные</a:t>
            </a:r>
            <a:r>
              <a:rPr lang="uk-UA" sz="2400" dirty="0" smtClean="0"/>
              <a:t> </a:t>
            </a:r>
            <a:r>
              <a:rPr lang="uk-UA" sz="2400" dirty="0" err="1" smtClean="0"/>
              <a:t>корректируют</a:t>
            </a:r>
            <a:r>
              <a:rPr lang="uk-UA" sz="2400" dirty="0" smtClean="0"/>
              <a:t> </a:t>
            </a:r>
            <a:r>
              <a:rPr lang="uk-UA" sz="2400" b="1" dirty="0" err="1" smtClean="0"/>
              <a:t>балансовую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стоимость</a:t>
            </a:r>
            <a:r>
              <a:rPr lang="uk-UA" sz="2400" dirty="0" smtClean="0"/>
              <a:t> </a:t>
            </a:r>
            <a:r>
              <a:rPr lang="uk-UA" sz="2400" dirty="0" err="1" smtClean="0"/>
              <a:t>модифицированного</a:t>
            </a:r>
            <a:r>
              <a:rPr lang="uk-UA" sz="2400" dirty="0" smtClean="0"/>
              <a:t> </a:t>
            </a:r>
            <a:r>
              <a:rPr lang="uk-UA" sz="2400" dirty="0" err="1" smtClean="0"/>
              <a:t>финансового</a:t>
            </a:r>
            <a:r>
              <a:rPr lang="uk-UA" sz="2400" dirty="0" smtClean="0"/>
              <a:t> </a:t>
            </a:r>
            <a:r>
              <a:rPr lang="uk-UA" sz="2400" dirty="0" err="1" smtClean="0"/>
              <a:t>актива</a:t>
            </a:r>
            <a:r>
              <a:rPr lang="uk-UA" sz="2400" dirty="0" smtClean="0"/>
              <a:t> и </a:t>
            </a:r>
            <a:r>
              <a:rPr lang="uk-UA" sz="2400" b="1" dirty="0" err="1" smtClean="0"/>
              <a:t>амортизируются</a:t>
            </a:r>
            <a:r>
              <a:rPr lang="uk-UA" sz="2400" b="1" dirty="0" smtClean="0"/>
              <a:t> на </a:t>
            </a:r>
            <a:r>
              <a:rPr lang="uk-UA" sz="2400" b="1" dirty="0" err="1" smtClean="0"/>
              <a:t>протяжении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оставшегося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срока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действия</a:t>
            </a:r>
            <a:r>
              <a:rPr lang="uk-UA" sz="2400" dirty="0" smtClean="0"/>
              <a:t> </a:t>
            </a:r>
            <a:r>
              <a:rPr lang="uk-UA" sz="2400" dirty="0" err="1" smtClean="0"/>
              <a:t>модифицированного</a:t>
            </a:r>
            <a:r>
              <a:rPr lang="uk-UA" sz="2400" dirty="0" smtClean="0"/>
              <a:t> </a:t>
            </a:r>
            <a:r>
              <a:rPr lang="uk-UA" sz="2400" dirty="0" err="1" smtClean="0"/>
              <a:t>финансового</a:t>
            </a:r>
            <a:r>
              <a:rPr lang="uk-UA" sz="2400" dirty="0" smtClean="0"/>
              <a:t> </a:t>
            </a:r>
            <a:r>
              <a:rPr lang="uk-UA" sz="2400" dirty="0" err="1" smtClean="0"/>
              <a:t>актива</a:t>
            </a:r>
            <a:r>
              <a:rPr lang="uk-UA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8</a:t>
            </a:fld>
            <a:endParaRPr lang="uk-UA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возможные ситуации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Стрелка вверх 4"/>
          <p:cNvSpPr/>
          <p:nvPr/>
        </p:nvSpPr>
        <p:spPr>
          <a:xfrm rot="10800000">
            <a:off x="183569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3573016"/>
            <a:ext cx="3600400" cy="23762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Известны: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процентная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ставка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будущие денежные потоки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Найти: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текущую стоимость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0800000">
            <a:off x="651621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419872" y="476672"/>
            <a:ext cx="2880320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FV = PV (1 +R)</a:t>
            </a:r>
            <a:r>
              <a:rPr lang="en-US" sz="2400" baseline="30000" dirty="0" smtClean="0"/>
              <a:t>n</a:t>
            </a: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4932040" y="3573016"/>
            <a:ext cx="3600400" cy="23762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Известны: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</a:t>
            </a:r>
            <a:r>
              <a:rPr lang="ru-RU" sz="2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текущая  стоимость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будущие денежные потоки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Найти: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процентную ставку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403448"/>
          </a:xfrm>
        </p:spPr>
        <p:txBody>
          <a:bodyPr/>
          <a:lstStyle/>
          <a:p>
            <a:pPr marL="914400" lvl="1" indent="-457200" algn="ctr"/>
            <a:r>
              <a:rPr lang="ru-RU" sz="3200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Учет несущественной модификации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556792"/>
            <a:ext cx="8280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r>
              <a:rPr lang="ru-RU" sz="2400" dirty="0" smtClean="0"/>
              <a:t>/ Продолжаем признание старого финансового актива </a:t>
            </a:r>
          </a:p>
          <a:p>
            <a:endParaRPr lang="ru-RU" sz="2400" dirty="0" smtClean="0"/>
          </a:p>
          <a:p>
            <a:r>
              <a:rPr lang="ru-RU" sz="2400" dirty="0" smtClean="0"/>
              <a:t>2/ Рассчитываем и отражаем эффект от модификации</a:t>
            </a:r>
          </a:p>
          <a:p>
            <a:endParaRPr lang="ru-RU" sz="2400" dirty="0" smtClean="0"/>
          </a:p>
          <a:p>
            <a:r>
              <a:rPr lang="ru-RU" sz="2400" dirty="0" smtClean="0"/>
              <a:t>3/ Отражаем на счетах дисконта/премии полученные и уплаченные в связи с модификацией комиссии</a:t>
            </a:r>
          </a:p>
          <a:p>
            <a:endParaRPr lang="ru-RU" sz="2400" dirty="0" smtClean="0"/>
          </a:p>
          <a:p>
            <a:r>
              <a:rPr lang="ru-RU" sz="2400" dirty="0" smtClean="0"/>
              <a:t>4/Пересчитываем ЭПС (если были комиссии)</a:t>
            </a:r>
          </a:p>
          <a:p>
            <a:endParaRPr lang="ru-RU" sz="2400" dirty="0" smtClean="0"/>
          </a:p>
          <a:p>
            <a:r>
              <a:rPr lang="ru-RU" sz="2400" dirty="0" smtClean="0"/>
              <a:t>5/ Признаем процентные доходы по первоначальной/ пересчитанной ЭПС (см. п.4) </a:t>
            </a:r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812360" y="407707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?</a:t>
            </a:r>
            <a:endParaRPr 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 эффекта от модификации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Эффект от модификации = ДСМП - БС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ЭМ</a:t>
            </a:r>
            <a:r>
              <a:rPr lang="en-US" dirty="0" smtClean="0"/>
              <a:t> - </a:t>
            </a:r>
            <a:r>
              <a:rPr lang="ru-RU" dirty="0" smtClean="0"/>
              <a:t>Эффект от модификации 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ДСМП –Дисконтированная стоимость модифицированных денежных потоков (без учета полученных/ уплаченных комиссий! – иначе эти комиссии не сможем амортизировать до конца срока)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БС –балансовая стоимость актива: ВБС или АС, с комиссией или без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81</a:t>
            </a:fld>
            <a:endParaRPr lang="uk-UA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Пример – учет эффекта от модификации и полученных комиссий</a:t>
            </a:r>
            <a:endParaRPr lang="uk-UA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82</a:t>
            </a:fld>
            <a:endParaRPr lang="uk-UA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2636912"/>
          <a:ext cx="8568953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757"/>
                <a:gridCol w="1336442"/>
                <a:gridCol w="1808128"/>
                <a:gridCol w="1703308"/>
                <a:gridCol w="1428159"/>
                <a:gridCol w="142815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п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п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Дата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Дт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Кт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Сумма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01.04.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Деньги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Дисконт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3 000,00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Эффект от модификации(7320)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Дисконт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15 691,28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1530223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83</a:t>
            </a:fld>
            <a:endParaRPr lang="uk-UA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568952" cy="1296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Если нет комиссий – строим новый график амортизации дисконта под старую ЭПС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42493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Дальнейший учет если не было комиссий</a:t>
            </a:r>
            <a:endParaRPr lang="uk-UA" sz="360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84</a:t>
            </a:fld>
            <a:endParaRPr lang="uk-UA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568952" cy="2448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1/ Приходуем полученные/ уплаченные комиссии на счета дисконта/премии </a:t>
            </a:r>
          </a:p>
          <a:p>
            <a:pPr marL="0" indent="0">
              <a:buNone/>
            </a:pPr>
            <a:r>
              <a:rPr lang="ru-RU" dirty="0" smtClean="0"/>
              <a:t>2/ Рассчитываем новую ЭПС (?)</a:t>
            </a:r>
          </a:p>
          <a:p>
            <a:pPr marL="0" indent="0">
              <a:buNone/>
            </a:pPr>
            <a:r>
              <a:rPr lang="ru-RU" dirty="0" smtClean="0"/>
              <a:t>3/ Строим новый график амортизации дисконта под новую ЭПС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42493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Дальнейший учет если были комиссии</a:t>
            </a:r>
            <a:endParaRPr lang="uk-UA" sz="3600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179512" y="2420888"/>
            <a:ext cx="8964488" cy="403448"/>
          </a:xfrm>
        </p:spPr>
        <p:txBody>
          <a:bodyPr/>
          <a:lstStyle/>
          <a:p>
            <a:pPr marL="914400" lvl="1" indent="-457200" algn="ctr"/>
            <a:r>
              <a:rPr lang="ru-RU" sz="32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Отражение существенной </a:t>
            </a:r>
            <a:r>
              <a:rPr lang="ru-RU" sz="3200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модификации</a:t>
            </a:r>
          </a:p>
        </p:txBody>
      </p:sp>
    </p:spTree>
    <p:extLst>
      <p:ext uri="{BB962C8B-B14F-4D97-AF65-F5344CB8AC3E}">
        <p14:creationId xmlns="" xmlns:p14="http://schemas.microsoft.com/office/powerpoint/2010/main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86</a:t>
            </a:fld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Пример 12: существенная модификация</a:t>
            </a:r>
            <a:endParaRPr lang="uk-UA" dirty="0"/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8326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Первоначальные условия – как в примере 8:</a:t>
            </a:r>
          </a:p>
          <a:p>
            <a:pPr>
              <a:buNone/>
            </a:pPr>
            <a:r>
              <a:rPr lang="ru-RU" dirty="0" smtClean="0"/>
              <a:t>17.03. 2019 банк выдал кредит 48 000 </a:t>
            </a:r>
            <a:r>
              <a:rPr lang="ru-RU" dirty="0" err="1" smtClean="0"/>
              <a:t>грн</a:t>
            </a:r>
            <a:r>
              <a:rPr lang="ru-RU" dirty="0" smtClean="0"/>
              <a:t>. Сроком на 1 год. Ставка плавающая. Первоначальное значение – 25%.</a:t>
            </a:r>
          </a:p>
          <a:p>
            <a:pPr>
              <a:buNone/>
            </a:pPr>
            <a:r>
              <a:rPr lang="ru-RU" dirty="0" smtClean="0"/>
              <a:t>Комиссия за выдачу – 1% от суммы кредита.</a:t>
            </a:r>
          </a:p>
          <a:p>
            <a:pPr>
              <a:buNone/>
            </a:pPr>
            <a:r>
              <a:rPr lang="ru-RU" dirty="0" smtClean="0"/>
              <a:t>Погашение тела и уплата процентов  – ежемесячно – каждого 20го числа.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dirty="0" smtClean="0"/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dirty="0" smtClean="0"/>
              <a:t>01.08.2019 в кредитный договор вносятся такие изменения: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dirty="0" smtClean="0"/>
              <a:t>-        Неуплаченные проценты прощаются;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FontTx/>
              <a:buChar char="-"/>
            </a:pPr>
            <a:r>
              <a:rPr lang="ru-RU" dirty="0" smtClean="0"/>
              <a:t>Процентная ставка снижается до 0.01%. Погашение процентов - ежемесячное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FontTx/>
              <a:buChar char="-"/>
            </a:pPr>
            <a:r>
              <a:rPr lang="ru-RU" dirty="0" smtClean="0"/>
              <a:t>Выплата остатка основной задолженности переносится на конец срока кредита.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dirty="0" smtClean="0"/>
              <a:t>Пусть на момент пересмотра кредит был на второй стадии и сумма резерва составила 5 000 </a:t>
            </a:r>
            <a:r>
              <a:rPr lang="ru-RU" dirty="0" err="1" smtClean="0"/>
              <a:t>грн</a:t>
            </a:r>
            <a:r>
              <a:rPr lang="ru-RU" dirty="0" smtClean="0"/>
              <a:t>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dirty="0" smtClean="0"/>
              <a:t>Комиссия за внесение изменений в договор –  200 </a:t>
            </a:r>
            <a:r>
              <a:rPr lang="ru-RU" dirty="0" err="1" smtClean="0"/>
              <a:t>грн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uk-UA" sz="1900" dirty="0" smtClean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87</a:t>
            </a:fld>
            <a:endParaRPr lang="uk-UA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 smtClean="0"/>
              <a:t>Необходимо:</a:t>
            </a:r>
          </a:p>
          <a:p>
            <a:pPr marL="0" indent="0">
              <a:buNone/>
            </a:pPr>
            <a:r>
              <a:rPr lang="ru-RU" dirty="0" smtClean="0"/>
              <a:t>1/ построить новые договорные денежные потоки (с учетом прямых доходов и расходов, связанных с модификацией)</a:t>
            </a:r>
          </a:p>
          <a:p>
            <a:pPr marL="0" indent="0">
              <a:buNone/>
            </a:pPr>
            <a:r>
              <a:rPr lang="ru-RU" dirty="0" smtClean="0"/>
              <a:t>2/ </a:t>
            </a:r>
            <a:r>
              <a:rPr lang="ru-RU" dirty="0" err="1" smtClean="0"/>
              <a:t>продисконтировать</a:t>
            </a:r>
            <a:r>
              <a:rPr lang="ru-RU" dirty="0" smtClean="0"/>
              <a:t> под ЭПС=31.0524%</a:t>
            </a:r>
          </a:p>
          <a:p>
            <a:pPr marL="0" indent="0">
              <a:buNone/>
            </a:pPr>
            <a:r>
              <a:rPr lang="ru-RU" dirty="0" smtClean="0"/>
              <a:t>результат – 27 008.17 </a:t>
            </a:r>
            <a:r>
              <a:rPr lang="ru-RU" dirty="0" err="1" smtClean="0"/>
              <a:t>грн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3/ сравнить с текущей стоимостью кредита.</a:t>
            </a:r>
          </a:p>
          <a:p>
            <a:pPr marL="0" indent="0">
              <a:buNone/>
            </a:pPr>
            <a:r>
              <a:rPr lang="ru-RU" dirty="0" smtClean="0"/>
              <a:t>Допустим, согласно учетной политике, сравнение происходит с валовой БС, без учета комиссий:</a:t>
            </a:r>
          </a:p>
          <a:p>
            <a:pPr marL="0" indent="0">
              <a:buNone/>
            </a:pPr>
            <a:r>
              <a:rPr lang="ru-RU" dirty="0" smtClean="0"/>
              <a:t>(27008.17-32059.21)/32059.21=16%</a:t>
            </a:r>
          </a:p>
          <a:p>
            <a:pPr marL="0" indent="0">
              <a:buNone/>
            </a:pPr>
            <a:r>
              <a:rPr lang="ru-RU" dirty="0" smtClean="0"/>
              <a:t>4/ сравнить разницу с порогом существенности, определенным учетной политикой (пусть – 10%)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2493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Пример 12.1: определение существенности модификации –количественный анализ</a:t>
            </a:r>
            <a:endParaRPr lang="uk-UA" sz="3600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pPr algn="l"/>
            <a:r>
              <a:rPr lang="ru-RU" sz="4000" dirty="0" smtClean="0"/>
              <a:t>Как прекратить признание?</a:t>
            </a:r>
            <a:endParaRPr lang="en-US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fontAlgn="base">
              <a:buNone/>
            </a:pPr>
            <a:r>
              <a:rPr lang="uk-UA" b="1" dirty="0" smtClean="0"/>
              <a:t>МСФО 9</a:t>
            </a:r>
          </a:p>
          <a:p>
            <a:pPr fontAlgn="base">
              <a:buNone/>
            </a:pPr>
            <a:endParaRPr lang="uk-UA" b="1" dirty="0" smtClean="0"/>
          </a:p>
          <a:p>
            <a:pPr fontAlgn="base">
              <a:buNone/>
            </a:pPr>
            <a:r>
              <a:rPr lang="uk-UA" dirty="0" smtClean="0"/>
              <a:t>3.2.11   </a:t>
            </a:r>
            <a:r>
              <a:rPr lang="uk-UA" dirty="0" err="1" smtClean="0"/>
              <a:t>Если</a:t>
            </a:r>
            <a:r>
              <a:rPr lang="uk-UA" dirty="0" smtClean="0"/>
              <a:t> в </a:t>
            </a:r>
            <a:r>
              <a:rPr lang="uk-UA" dirty="0" err="1" smtClean="0"/>
              <a:t>результате</a:t>
            </a:r>
            <a:r>
              <a:rPr lang="uk-UA" dirty="0" smtClean="0"/>
              <a:t> </a:t>
            </a:r>
            <a:r>
              <a:rPr lang="uk-UA" dirty="0" err="1" smtClean="0"/>
              <a:t>передачи</a:t>
            </a:r>
            <a:r>
              <a:rPr lang="uk-UA" dirty="0" smtClean="0"/>
              <a:t> </a:t>
            </a:r>
            <a:r>
              <a:rPr lang="uk-UA" b="1" dirty="0" err="1" smtClean="0"/>
              <a:t>признание</a:t>
            </a:r>
            <a:r>
              <a:rPr lang="uk-UA" b="1" dirty="0" smtClean="0"/>
              <a:t> </a:t>
            </a:r>
            <a:r>
              <a:rPr lang="uk-UA" b="1" dirty="0" err="1" smtClean="0"/>
              <a:t>финансового</a:t>
            </a:r>
            <a:r>
              <a:rPr lang="uk-UA" b="1" dirty="0" smtClean="0"/>
              <a:t> </a:t>
            </a:r>
            <a:r>
              <a:rPr lang="uk-UA" b="1" dirty="0" err="1" smtClean="0"/>
              <a:t>актива</a:t>
            </a:r>
            <a:r>
              <a:rPr lang="uk-UA" b="1" dirty="0" smtClean="0"/>
              <a:t> </a:t>
            </a:r>
            <a:r>
              <a:rPr lang="uk-UA" b="1" dirty="0" err="1" smtClean="0"/>
              <a:t>прекращено</a:t>
            </a:r>
            <a:r>
              <a:rPr lang="uk-UA" dirty="0" smtClean="0"/>
              <a:t> </a:t>
            </a:r>
            <a:r>
              <a:rPr lang="uk-UA" dirty="0" err="1" smtClean="0"/>
              <a:t>полностью</a:t>
            </a:r>
            <a:r>
              <a:rPr lang="uk-UA" dirty="0" smtClean="0"/>
              <a:t>, </a:t>
            </a:r>
            <a:r>
              <a:rPr lang="uk-UA" dirty="0" err="1" smtClean="0"/>
              <a:t>но</a:t>
            </a:r>
            <a:r>
              <a:rPr lang="uk-UA" dirty="0" smtClean="0"/>
              <a:t> </a:t>
            </a:r>
            <a:r>
              <a:rPr lang="uk-UA" dirty="0" err="1" smtClean="0"/>
              <a:t>вследствие</a:t>
            </a:r>
            <a:r>
              <a:rPr lang="uk-UA" dirty="0" smtClean="0"/>
              <a:t> </a:t>
            </a:r>
            <a:r>
              <a:rPr lang="uk-UA" dirty="0" err="1" smtClean="0"/>
              <a:t>этой</a:t>
            </a:r>
            <a:r>
              <a:rPr lang="uk-UA" dirty="0" smtClean="0"/>
              <a:t> </a:t>
            </a:r>
            <a:r>
              <a:rPr lang="uk-UA" dirty="0" err="1" smtClean="0"/>
              <a:t>передачи</a:t>
            </a:r>
            <a:r>
              <a:rPr lang="uk-UA" dirty="0" smtClean="0"/>
              <a:t> </a:t>
            </a:r>
            <a:r>
              <a:rPr lang="uk-UA" dirty="0" err="1" smtClean="0"/>
              <a:t>организация</a:t>
            </a:r>
            <a:r>
              <a:rPr lang="uk-UA" dirty="0" smtClean="0"/>
              <a:t> </a:t>
            </a:r>
            <a:r>
              <a:rPr lang="uk-UA" dirty="0" err="1" smtClean="0"/>
              <a:t>получает</a:t>
            </a:r>
            <a:r>
              <a:rPr lang="uk-UA" dirty="0" smtClean="0"/>
              <a:t> </a:t>
            </a:r>
            <a:r>
              <a:rPr lang="uk-UA" dirty="0" err="1" smtClean="0"/>
              <a:t>новый</a:t>
            </a:r>
            <a:r>
              <a:rPr lang="uk-UA" dirty="0" smtClean="0"/>
              <a:t> </a:t>
            </a:r>
            <a:r>
              <a:rPr lang="uk-UA" dirty="0" err="1" smtClean="0"/>
              <a:t>финансовый</a:t>
            </a:r>
            <a:r>
              <a:rPr lang="uk-UA" dirty="0" smtClean="0"/>
              <a:t> актив </a:t>
            </a:r>
            <a:r>
              <a:rPr lang="uk-UA" dirty="0" err="1" smtClean="0"/>
              <a:t>или</a:t>
            </a:r>
            <a:r>
              <a:rPr lang="uk-UA" dirty="0" smtClean="0"/>
              <a:t> </a:t>
            </a:r>
            <a:r>
              <a:rPr lang="uk-UA" dirty="0" err="1" smtClean="0"/>
              <a:t>принимает</a:t>
            </a:r>
            <a:r>
              <a:rPr lang="uk-UA" dirty="0" smtClean="0"/>
              <a:t> на </a:t>
            </a:r>
            <a:r>
              <a:rPr lang="uk-UA" dirty="0" err="1" smtClean="0"/>
              <a:t>себя</a:t>
            </a:r>
            <a:r>
              <a:rPr lang="uk-UA" dirty="0" smtClean="0"/>
              <a:t> </a:t>
            </a:r>
            <a:r>
              <a:rPr lang="uk-UA" dirty="0" err="1" smtClean="0"/>
              <a:t>новое</a:t>
            </a:r>
            <a:r>
              <a:rPr lang="uk-UA" dirty="0" smtClean="0"/>
              <a:t> </a:t>
            </a:r>
            <a:r>
              <a:rPr lang="uk-UA" dirty="0" err="1" smtClean="0"/>
              <a:t>финансовое</a:t>
            </a:r>
            <a:r>
              <a:rPr lang="uk-UA" dirty="0" smtClean="0"/>
              <a:t> </a:t>
            </a:r>
            <a:r>
              <a:rPr lang="uk-UA" dirty="0" err="1" smtClean="0"/>
              <a:t>обязательство</a:t>
            </a:r>
            <a:r>
              <a:rPr lang="uk-UA" dirty="0" smtClean="0"/>
              <a:t> </a:t>
            </a:r>
            <a:r>
              <a:rPr lang="uk-UA" dirty="0" err="1" smtClean="0"/>
              <a:t>или</a:t>
            </a:r>
            <a:r>
              <a:rPr lang="uk-UA" dirty="0" smtClean="0"/>
              <a:t> </a:t>
            </a:r>
            <a:r>
              <a:rPr lang="uk-UA" dirty="0" err="1" smtClean="0"/>
              <a:t>обязательство</a:t>
            </a:r>
            <a:r>
              <a:rPr lang="uk-UA" dirty="0" smtClean="0"/>
              <a:t> по </a:t>
            </a:r>
            <a:r>
              <a:rPr lang="uk-UA" dirty="0" err="1" smtClean="0"/>
              <a:t>обслуживанию</a:t>
            </a:r>
            <a:r>
              <a:rPr lang="uk-UA" dirty="0" smtClean="0"/>
              <a:t>, то </a:t>
            </a:r>
            <a:r>
              <a:rPr lang="uk-UA" dirty="0" err="1" smtClean="0"/>
              <a:t>организация</a:t>
            </a:r>
            <a:r>
              <a:rPr lang="uk-UA" dirty="0" smtClean="0"/>
              <a:t> </a:t>
            </a:r>
            <a:r>
              <a:rPr lang="uk-UA" dirty="0" err="1" smtClean="0"/>
              <a:t>должна</a:t>
            </a:r>
            <a:r>
              <a:rPr lang="uk-UA" dirty="0" smtClean="0"/>
              <a:t> </a:t>
            </a:r>
            <a:r>
              <a:rPr lang="uk-UA" dirty="0" err="1" smtClean="0"/>
              <a:t>признать</a:t>
            </a:r>
            <a:r>
              <a:rPr lang="uk-UA" dirty="0" smtClean="0"/>
              <a:t> </a:t>
            </a:r>
            <a:r>
              <a:rPr lang="uk-UA" dirty="0" err="1" smtClean="0"/>
              <a:t>этот</a:t>
            </a:r>
            <a:r>
              <a:rPr lang="uk-UA" dirty="0" smtClean="0"/>
              <a:t> </a:t>
            </a:r>
            <a:r>
              <a:rPr lang="uk-UA" b="1" dirty="0" err="1" smtClean="0"/>
              <a:t>новый</a:t>
            </a:r>
            <a:r>
              <a:rPr lang="uk-UA" b="1" dirty="0" smtClean="0"/>
              <a:t> </a:t>
            </a:r>
            <a:r>
              <a:rPr lang="uk-UA" b="1" dirty="0" err="1" smtClean="0"/>
              <a:t>финансовый</a:t>
            </a:r>
            <a:r>
              <a:rPr lang="uk-UA" b="1" dirty="0" smtClean="0"/>
              <a:t> актив</a:t>
            </a:r>
            <a:r>
              <a:rPr lang="uk-UA" dirty="0" smtClean="0"/>
              <a:t>, </a:t>
            </a:r>
            <a:r>
              <a:rPr lang="uk-UA" dirty="0" err="1" smtClean="0"/>
              <a:t>это</a:t>
            </a:r>
            <a:r>
              <a:rPr lang="uk-UA" dirty="0" smtClean="0"/>
              <a:t> </a:t>
            </a:r>
            <a:r>
              <a:rPr lang="uk-UA" dirty="0" err="1" smtClean="0"/>
              <a:t>финансовое</a:t>
            </a:r>
            <a:r>
              <a:rPr lang="uk-UA" dirty="0" smtClean="0"/>
              <a:t> </a:t>
            </a:r>
            <a:r>
              <a:rPr lang="uk-UA" dirty="0" err="1" smtClean="0"/>
              <a:t>обязательство</a:t>
            </a:r>
            <a:r>
              <a:rPr lang="uk-UA" dirty="0" smtClean="0"/>
              <a:t> </a:t>
            </a:r>
            <a:r>
              <a:rPr lang="uk-UA" dirty="0" err="1" smtClean="0"/>
              <a:t>или</a:t>
            </a:r>
            <a:r>
              <a:rPr lang="uk-UA" dirty="0" smtClean="0"/>
              <a:t> </a:t>
            </a:r>
            <a:r>
              <a:rPr lang="uk-UA" dirty="0" err="1" smtClean="0"/>
              <a:t>обязательство</a:t>
            </a:r>
            <a:r>
              <a:rPr lang="uk-UA" dirty="0" smtClean="0"/>
              <a:t> по </a:t>
            </a:r>
            <a:r>
              <a:rPr lang="uk-UA" dirty="0" err="1" smtClean="0"/>
              <a:t>обслуживанию</a:t>
            </a:r>
            <a:r>
              <a:rPr lang="uk-UA" dirty="0" smtClean="0"/>
              <a:t> </a:t>
            </a:r>
            <a:r>
              <a:rPr lang="uk-UA" b="1" dirty="0" smtClean="0"/>
              <a:t>по </a:t>
            </a:r>
            <a:r>
              <a:rPr lang="uk-UA" b="1" dirty="0" err="1" smtClean="0"/>
              <a:t>справедливой</a:t>
            </a:r>
            <a:r>
              <a:rPr lang="uk-UA" b="1" dirty="0" smtClean="0"/>
              <a:t> </a:t>
            </a:r>
            <a:r>
              <a:rPr lang="uk-UA" b="1" dirty="0" err="1" smtClean="0"/>
              <a:t>стоимости</a:t>
            </a:r>
            <a:r>
              <a:rPr lang="uk-UA" dirty="0" smtClean="0"/>
              <a:t>.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uk-UA" dirty="0" smtClean="0"/>
              <a:t>3.2.12   При </a:t>
            </a:r>
            <a:r>
              <a:rPr lang="uk-UA" dirty="0" err="1" smtClean="0"/>
              <a:t>полном</a:t>
            </a:r>
            <a:r>
              <a:rPr lang="uk-UA" dirty="0" smtClean="0"/>
              <a:t> </a:t>
            </a:r>
            <a:r>
              <a:rPr lang="uk-UA" dirty="0" err="1" smtClean="0"/>
              <a:t>прекращении</a:t>
            </a:r>
            <a:r>
              <a:rPr lang="uk-UA" dirty="0" smtClean="0"/>
              <a:t> </a:t>
            </a:r>
            <a:r>
              <a:rPr lang="uk-UA" dirty="0" err="1" smtClean="0"/>
              <a:t>признания</a:t>
            </a:r>
            <a:r>
              <a:rPr lang="uk-UA" dirty="0" smtClean="0"/>
              <a:t> </a:t>
            </a:r>
            <a:r>
              <a:rPr lang="uk-UA" dirty="0" err="1" smtClean="0"/>
              <a:t>финансового</a:t>
            </a:r>
            <a:r>
              <a:rPr lang="uk-UA" dirty="0" smtClean="0"/>
              <a:t> </a:t>
            </a:r>
            <a:r>
              <a:rPr lang="uk-UA" dirty="0" err="1" smtClean="0"/>
              <a:t>актива</a:t>
            </a:r>
            <a:r>
              <a:rPr lang="uk-UA" dirty="0" smtClean="0"/>
              <a:t> </a:t>
            </a:r>
            <a:r>
              <a:rPr lang="uk-UA" b="1" dirty="0" err="1" smtClean="0"/>
              <a:t>разница</a:t>
            </a:r>
            <a:r>
              <a:rPr lang="uk-UA" dirty="0" smtClean="0"/>
              <a:t> </a:t>
            </a:r>
            <a:r>
              <a:rPr lang="uk-UA" dirty="0" err="1" smtClean="0"/>
              <a:t>между</a:t>
            </a:r>
            <a:r>
              <a:rPr lang="uk-UA" dirty="0" smtClean="0"/>
              <a:t>:</a:t>
            </a:r>
            <a:endParaRPr lang="en-US" dirty="0" smtClean="0"/>
          </a:p>
          <a:p>
            <a:pPr fontAlgn="base">
              <a:buNone/>
            </a:pPr>
            <a:r>
              <a:rPr lang="uk-UA" dirty="0" smtClean="0"/>
              <a:t>(a)         </a:t>
            </a:r>
            <a:r>
              <a:rPr lang="uk-UA" b="1" dirty="0" err="1" smtClean="0"/>
              <a:t>балансовой</a:t>
            </a:r>
            <a:r>
              <a:rPr lang="uk-UA" b="1" dirty="0" smtClean="0"/>
              <a:t> </a:t>
            </a:r>
            <a:r>
              <a:rPr lang="uk-UA" b="1" dirty="0" err="1" smtClean="0"/>
              <a:t>стоимостью</a:t>
            </a:r>
            <a:r>
              <a:rPr lang="uk-UA" b="1" dirty="0" smtClean="0"/>
              <a:t> (</a:t>
            </a:r>
            <a:r>
              <a:rPr lang="uk-UA" b="1" dirty="0" err="1" smtClean="0"/>
              <a:t>оцененной</a:t>
            </a:r>
            <a:r>
              <a:rPr lang="uk-UA" b="1" dirty="0" smtClean="0"/>
              <a:t> на дату </a:t>
            </a:r>
            <a:r>
              <a:rPr lang="uk-UA" b="1" dirty="0" err="1" smtClean="0"/>
              <a:t>прекращения</a:t>
            </a:r>
            <a:r>
              <a:rPr lang="uk-UA" b="1" dirty="0" smtClean="0"/>
              <a:t> </a:t>
            </a:r>
            <a:r>
              <a:rPr lang="uk-UA" b="1" dirty="0" err="1" smtClean="0"/>
              <a:t>признания</a:t>
            </a:r>
            <a:r>
              <a:rPr lang="uk-UA" b="1" dirty="0" smtClean="0"/>
              <a:t>)</a:t>
            </a:r>
            <a:r>
              <a:rPr lang="uk-UA" dirty="0" smtClean="0"/>
              <a:t> и</a:t>
            </a:r>
            <a:endParaRPr lang="en-US" dirty="0" smtClean="0"/>
          </a:p>
          <a:p>
            <a:pPr fontAlgn="base">
              <a:buNone/>
            </a:pPr>
            <a:r>
              <a:rPr lang="uk-UA" dirty="0" smtClean="0"/>
              <a:t>(b)        </a:t>
            </a:r>
            <a:r>
              <a:rPr lang="uk-UA" b="1" dirty="0" err="1" smtClean="0"/>
              <a:t>суммой</a:t>
            </a:r>
            <a:r>
              <a:rPr lang="uk-UA" b="1" dirty="0" smtClean="0"/>
              <a:t> </a:t>
            </a:r>
            <a:r>
              <a:rPr lang="uk-UA" b="1" dirty="0" err="1" smtClean="0"/>
              <a:t>полученного</a:t>
            </a:r>
            <a:r>
              <a:rPr lang="uk-UA" b="1" dirty="0" smtClean="0"/>
              <a:t> </a:t>
            </a:r>
            <a:r>
              <a:rPr lang="uk-UA" b="1" dirty="0" err="1" smtClean="0"/>
              <a:t>возмещения</a:t>
            </a:r>
            <a:r>
              <a:rPr lang="uk-UA" dirty="0" smtClean="0"/>
              <a:t> (</a:t>
            </a:r>
            <a:r>
              <a:rPr lang="uk-UA" dirty="0" err="1" smtClean="0"/>
              <a:t>включая</a:t>
            </a:r>
            <a:r>
              <a:rPr lang="uk-UA" dirty="0" smtClean="0"/>
              <a:t> величину </a:t>
            </a:r>
            <a:r>
              <a:rPr lang="uk-UA" dirty="0" err="1" smtClean="0"/>
              <a:t>полученного</a:t>
            </a:r>
            <a:r>
              <a:rPr lang="uk-UA" dirty="0" smtClean="0"/>
              <a:t> нового </a:t>
            </a:r>
            <a:r>
              <a:rPr lang="uk-UA" dirty="0" err="1" smtClean="0"/>
              <a:t>актива</a:t>
            </a:r>
            <a:r>
              <a:rPr lang="uk-UA" dirty="0" smtClean="0"/>
              <a:t> за </a:t>
            </a:r>
            <a:r>
              <a:rPr lang="uk-UA" dirty="0" err="1" smtClean="0"/>
              <a:t>вычетом</a:t>
            </a:r>
            <a:r>
              <a:rPr lang="uk-UA" dirty="0" smtClean="0"/>
              <a:t> </a:t>
            </a:r>
            <a:r>
              <a:rPr lang="uk-UA" dirty="0" err="1" smtClean="0"/>
              <a:t>величины</a:t>
            </a:r>
            <a:r>
              <a:rPr lang="uk-UA" dirty="0" smtClean="0"/>
              <a:t> </a:t>
            </a:r>
            <a:r>
              <a:rPr lang="uk-UA" dirty="0" err="1" smtClean="0"/>
              <a:t>принятого</a:t>
            </a:r>
            <a:r>
              <a:rPr lang="uk-UA" dirty="0" smtClean="0"/>
              <a:t> на </a:t>
            </a:r>
            <a:r>
              <a:rPr lang="uk-UA" dirty="0" err="1" smtClean="0"/>
              <a:t>себя</a:t>
            </a:r>
            <a:r>
              <a:rPr lang="uk-UA" dirty="0" smtClean="0"/>
              <a:t> нового </a:t>
            </a:r>
            <a:r>
              <a:rPr lang="uk-UA" dirty="0" err="1" smtClean="0"/>
              <a:t>обязательства</a:t>
            </a:r>
            <a:r>
              <a:rPr lang="uk-UA" dirty="0" smtClean="0"/>
              <a:t>)</a:t>
            </a:r>
            <a:endParaRPr lang="en-US" dirty="0" smtClean="0"/>
          </a:p>
          <a:p>
            <a:pPr fontAlgn="base">
              <a:buNone/>
            </a:pPr>
            <a:r>
              <a:rPr lang="uk-UA" dirty="0" err="1" smtClean="0"/>
              <a:t>должна</a:t>
            </a:r>
            <a:r>
              <a:rPr lang="uk-UA" dirty="0" smtClean="0"/>
              <a:t> </a:t>
            </a:r>
            <a:r>
              <a:rPr lang="uk-UA" dirty="0" err="1" smtClean="0"/>
              <a:t>быть</a:t>
            </a:r>
            <a:r>
              <a:rPr lang="uk-UA" dirty="0" smtClean="0"/>
              <a:t> </a:t>
            </a:r>
            <a:r>
              <a:rPr lang="uk-UA" b="1" dirty="0" smtClean="0"/>
              <a:t>признана в </a:t>
            </a:r>
            <a:r>
              <a:rPr lang="uk-UA" b="1" dirty="0" err="1" smtClean="0"/>
              <a:t>составе</a:t>
            </a:r>
            <a:r>
              <a:rPr lang="uk-UA" b="1" dirty="0" smtClean="0"/>
              <a:t> </a:t>
            </a:r>
            <a:r>
              <a:rPr lang="uk-UA" b="1" dirty="0" err="1" smtClean="0"/>
              <a:t>прибыли</a:t>
            </a:r>
            <a:r>
              <a:rPr lang="uk-UA" b="1" dirty="0" smtClean="0"/>
              <a:t> </a:t>
            </a:r>
            <a:r>
              <a:rPr lang="uk-UA" b="1" dirty="0" err="1" smtClean="0"/>
              <a:t>или</a:t>
            </a:r>
            <a:r>
              <a:rPr lang="uk-UA" b="1" dirty="0" smtClean="0"/>
              <a:t> </a:t>
            </a:r>
            <a:r>
              <a:rPr lang="uk-UA" b="1" dirty="0" err="1" smtClean="0"/>
              <a:t>убытка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88</a:t>
            </a:fld>
            <a:endParaRPr lang="uk-UA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230943" y="6385023"/>
            <a:ext cx="1800000" cy="360000"/>
          </a:xfrm>
        </p:spPr>
        <p:txBody>
          <a:bodyPr/>
          <a:lstStyle/>
          <a:p>
            <a:fld id="{2BFB3B38-107A-41A8-AB75-3D42100AC2B6}" type="slidenum">
              <a:rPr lang="uk-UA" smtClean="0"/>
              <a:pPr/>
              <a:t>89</a:t>
            </a:fld>
            <a:endParaRPr lang="uk-UA" dirty="0"/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8964488" cy="403448"/>
          </a:xfrm>
        </p:spPr>
        <p:txBody>
          <a:bodyPr>
            <a:normAutofit fontScale="90000"/>
          </a:bodyPr>
          <a:lstStyle/>
          <a:p>
            <a:pPr marL="914400" lvl="1" indent="-457200" algn="ctr"/>
            <a:r>
              <a:rPr lang="ru-RU" sz="32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Прекращение признания старого актива</a:t>
            </a:r>
            <a:endParaRPr lang="ru-RU" sz="3200" kern="12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9552" y="1196752"/>
            <a:ext cx="82809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r>
              <a:rPr lang="ru-RU" sz="2400" dirty="0" smtClean="0"/>
              <a:t>/ «Актуализировать» старый финансовый актив(</a:t>
            </a:r>
            <a:r>
              <a:rPr lang="ru-RU" sz="2400" dirty="0" err="1" smtClean="0"/>
              <a:t>ы</a:t>
            </a:r>
            <a:r>
              <a:rPr lang="ru-RU" sz="2400" dirty="0" smtClean="0"/>
              <a:t>)</a:t>
            </a:r>
          </a:p>
          <a:p>
            <a:endParaRPr lang="ru-RU" sz="2400" dirty="0" smtClean="0"/>
          </a:p>
          <a:p>
            <a:r>
              <a:rPr lang="ru-RU" sz="2400" dirty="0" smtClean="0"/>
              <a:t>2/ Определить справедливую стоимость</a:t>
            </a:r>
            <a:r>
              <a:rPr lang="en-US" sz="2400" dirty="0" smtClean="0"/>
              <a:t> (FV)</a:t>
            </a:r>
            <a:r>
              <a:rPr lang="ru-RU" sz="2400" dirty="0" smtClean="0"/>
              <a:t> нового актива (</a:t>
            </a:r>
            <a:r>
              <a:rPr lang="ru-RU" sz="2400" dirty="0" err="1" smtClean="0"/>
              <a:t>продисконтиртировать</a:t>
            </a:r>
            <a:r>
              <a:rPr lang="ru-RU" sz="2400" dirty="0" smtClean="0"/>
              <a:t> новые денежные потоки на текущую рыночную ставку)</a:t>
            </a:r>
          </a:p>
          <a:p>
            <a:endParaRPr lang="ru-RU" sz="2400" dirty="0" smtClean="0"/>
          </a:p>
          <a:p>
            <a:r>
              <a:rPr lang="ru-RU" sz="2400" dirty="0" smtClean="0"/>
              <a:t>3/ Отразить прекращение признания старого финансового актива – разницу между БС старого актива и </a:t>
            </a:r>
            <a:r>
              <a:rPr lang="en-US" sz="2400" dirty="0" smtClean="0"/>
              <a:t>FV </a:t>
            </a:r>
            <a:r>
              <a:rPr lang="ru-RU" sz="2400" dirty="0" smtClean="0"/>
              <a:t>нового актива</a:t>
            </a:r>
            <a:r>
              <a:rPr lang="en-US" sz="2400" dirty="0" smtClean="0"/>
              <a:t> </a:t>
            </a:r>
            <a:r>
              <a:rPr lang="ru-RU" sz="2400" dirty="0" smtClean="0"/>
              <a:t>отнести на Результат от прекращения признания (6340/7340)</a:t>
            </a:r>
          </a:p>
          <a:p>
            <a:endParaRPr lang="ru-RU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99426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МСФО,  требующие применения  дисконтирования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9</a:t>
            </a:fld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340768"/>
          <a:ext cx="8136904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3422"/>
                <a:gridCol w="294348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МСФО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Объект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МСБУ 2 «Запасы»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Финансовые</a:t>
                      </a:r>
                      <a:r>
                        <a:rPr lang="ru-RU" sz="2000" baseline="0" dirty="0" smtClean="0"/>
                        <a:t> расходы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МСБУ 16 «Основные средства»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Финансовые</a:t>
                      </a:r>
                      <a:r>
                        <a:rPr lang="ru-RU" sz="2000" baseline="0" dirty="0" smtClean="0"/>
                        <a:t> расходы</a:t>
                      </a:r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МСБУ 19 «Вознаграждения работникам»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Обязательства по пенсионным планам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МСБУ 36 «Уменьшение полезности активов»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Ценность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использования актива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МСБУ 37 «Оценочные обязательства, условные обязательства и условные активы»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Долгосрочных резервы (обеспечения)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6622235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3B38-107A-41A8-AB75-3D42100AC2B6}" type="slidenum">
              <a:rPr lang="uk-UA" smtClean="0"/>
              <a:pPr/>
              <a:t>90</a:t>
            </a:fld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268760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3/ Признать новый финансовый актив (возможно, на счетах </a:t>
            </a:r>
            <a:r>
              <a:rPr lang="en-US" sz="2400" dirty="0" smtClean="0"/>
              <a:t>POCI)</a:t>
            </a:r>
            <a:r>
              <a:rPr lang="ru-RU" sz="2400" dirty="0" smtClean="0"/>
              <a:t> – по его справедливой стоимости</a:t>
            </a:r>
          </a:p>
          <a:p>
            <a:endParaRPr lang="ru-RU" sz="2400" dirty="0" smtClean="0"/>
          </a:p>
          <a:p>
            <a:r>
              <a:rPr lang="ru-RU" sz="2400" dirty="0" smtClean="0"/>
              <a:t>4/ Пройти </a:t>
            </a:r>
            <a:r>
              <a:rPr lang="en-US" sz="2400" dirty="0" smtClean="0"/>
              <a:t>SPPI-</a:t>
            </a:r>
            <a:r>
              <a:rPr lang="ru-RU" sz="2400" dirty="0" smtClean="0"/>
              <a:t>тест и/ или тест на бизнес-модель</a:t>
            </a:r>
          </a:p>
          <a:p>
            <a:endParaRPr lang="ru-RU" sz="2400" dirty="0" smtClean="0"/>
          </a:p>
          <a:p>
            <a:r>
              <a:rPr lang="ru-RU" sz="2400" dirty="0" smtClean="0"/>
              <a:t>5/ По новому активу признавать доход по рыночной  ЭПС и новые резервы (1я стадия ) – для не</a:t>
            </a:r>
            <a:r>
              <a:rPr lang="en-US" sz="2400" dirty="0" smtClean="0"/>
              <a:t>-POCI</a:t>
            </a:r>
            <a:r>
              <a:rPr lang="ru-RU" sz="2400" dirty="0" smtClean="0"/>
              <a:t> – на конец месяца</a:t>
            </a:r>
            <a:endParaRPr lang="en-US" sz="2400" dirty="0" smtClean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8964488" cy="403448"/>
          </a:xfrm>
        </p:spPr>
        <p:txBody>
          <a:bodyPr>
            <a:normAutofit fontScale="90000"/>
          </a:bodyPr>
          <a:lstStyle/>
          <a:p>
            <a:pPr marL="914400" lvl="1" indent="-457200" algn="ctr"/>
            <a:r>
              <a:rPr lang="ru-RU" sz="32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Признание  нового актива</a:t>
            </a:r>
            <a:endParaRPr lang="ru-RU" sz="3200" kern="12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91</a:t>
            </a:fld>
            <a:endParaRPr lang="uk-UA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Допустим, рыночная ставка доходности по подобным кредитам – 35%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Тогда справедливая стоимость нового актива – 26509.95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2493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Пример 12.</a:t>
            </a:r>
            <a:r>
              <a:rPr lang="en-US" sz="3600" dirty="0" smtClean="0"/>
              <a:t>2</a:t>
            </a:r>
            <a:r>
              <a:rPr lang="ru-RU" sz="3600" dirty="0" smtClean="0"/>
              <a:t>: определение справедливой стоимости нового актива</a:t>
            </a:r>
            <a:endParaRPr lang="uk-UA" sz="3600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92</a:t>
            </a:fld>
            <a:endParaRPr lang="uk-UA" dirty="0"/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>
          <a:xfrm>
            <a:off x="8543278" y="6399027"/>
            <a:ext cx="561975" cy="322448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92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568952" cy="316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ЧБС кредита = ВБС – резервы = 32 059,21 – 5 000 = </a:t>
            </a:r>
          </a:p>
          <a:p>
            <a:pPr marL="0" indent="0">
              <a:buNone/>
            </a:pPr>
            <a:r>
              <a:rPr lang="ru-RU" dirty="0" smtClean="0"/>
              <a:t>= 27 059,21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FV </a:t>
            </a:r>
            <a:r>
              <a:rPr lang="ru-RU" dirty="0" smtClean="0"/>
              <a:t>нового актива - 26509.95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Результат выбытия = - 549.26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24936" cy="620688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ru-RU" sz="3600" dirty="0" smtClean="0"/>
              <a:t>Элементы ЧБС непосредственно</a:t>
            </a:r>
            <a:br>
              <a:rPr lang="ru-RU" sz="3600" dirty="0" smtClean="0"/>
            </a:br>
            <a:r>
              <a:rPr lang="ru-RU" sz="3600" dirty="0" smtClean="0"/>
              <a:t> перед модификацией</a:t>
            </a:r>
            <a:endParaRPr lang="en-US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93</a:t>
            </a:fld>
            <a:endParaRPr lang="uk-UA" dirty="0"/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>
          <a:xfrm>
            <a:off x="8543278" y="6399027"/>
            <a:ext cx="561975" cy="322448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93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568952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Основная сумма долга = 32 000,00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Начисленные проценты =      266,67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Дисконт                             =     (207.45 </a:t>
            </a:r>
            <a:r>
              <a:rPr lang="ru-RU" dirty="0" err="1" smtClean="0"/>
              <a:t>грн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Резерв                               =  (5 000.00 </a:t>
            </a:r>
            <a:r>
              <a:rPr lang="ru-RU" dirty="0" err="1" smtClean="0"/>
              <a:t>грн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____________________________________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Итого                                    27 059,21 </a:t>
            </a:r>
            <a:r>
              <a:rPr lang="ru-RU" dirty="0" err="1" smtClean="0"/>
              <a:t>грн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Свернуть все элементы БС на транзитный счет – развернуть на новых счетах (но резерв переходит на отдельный аналитический счет дисконта)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отдельный аналитический счет дисконта</a:t>
            </a:r>
            <a:endParaRPr lang="en-US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2075" indent="0">
              <a:lnSpc>
                <a:spcPct val="120000"/>
              </a:lnSpc>
              <a:buNone/>
            </a:pPr>
            <a:r>
              <a:rPr lang="uk-UA" b="1" dirty="0" err="1" smtClean="0">
                <a:solidFill>
                  <a:schemeClr val="accent5">
                    <a:lumMod val="75000"/>
                  </a:schemeClr>
                </a:solidFill>
              </a:rPr>
              <a:t>Инструкция</a:t>
            </a: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  <a:t> о </a:t>
            </a:r>
            <a:r>
              <a:rPr lang="uk-UA" b="1" dirty="0" err="1" smtClean="0">
                <a:solidFill>
                  <a:schemeClr val="accent5">
                    <a:lumMod val="75000"/>
                  </a:schemeClr>
                </a:solidFill>
              </a:rPr>
              <a:t>порядке</a:t>
            </a: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uk-UA" b="1" dirty="0" err="1" smtClean="0">
                <a:solidFill>
                  <a:schemeClr val="accent5">
                    <a:lumMod val="75000"/>
                  </a:schemeClr>
                </a:solidFill>
              </a:rPr>
              <a:t>регулирования</a:t>
            </a: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uk-UA" b="1" dirty="0" err="1" smtClean="0">
                <a:solidFill>
                  <a:schemeClr val="accent5">
                    <a:lumMod val="75000"/>
                  </a:schemeClr>
                </a:solidFill>
              </a:rPr>
              <a:t>деятельности</a:t>
            </a: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uk-UA" b="1" dirty="0" err="1" smtClean="0">
                <a:solidFill>
                  <a:schemeClr val="accent5">
                    <a:lumMod val="75000"/>
                  </a:schemeClr>
                </a:solidFill>
              </a:rPr>
              <a:t>банков</a:t>
            </a: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  <a:t> в </a:t>
            </a:r>
            <a:r>
              <a:rPr lang="uk-UA" b="1" dirty="0" err="1" smtClean="0">
                <a:solidFill>
                  <a:schemeClr val="accent5">
                    <a:lumMod val="75000"/>
                  </a:schemeClr>
                </a:solidFill>
              </a:rPr>
              <a:t>Украині</a:t>
            </a:r>
            <a:r>
              <a:rPr lang="uk-UA" b="1" dirty="0" smtClean="0">
                <a:solidFill>
                  <a:schemeClr val="accent5">
                    <a:lumMod val="75000"/>
                  </a:schemeClr>
                </a:solidFill>
              </a:rPr>
              <a:t> №368:</a:t>
            </a:r>
            <a:endParaRPr lang="uk-UA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92075" indent="0">
              <a:lnSpc>
                <a:spcPct val="120000"/>
              </a:lnSpc>
              <a:buNone/>
            </a:pPr>
            <a:r>
              <a:rPr lang="uk-UA" dirty="0" smtClean="0"/>
              <a:t>«1.1. …Банки визначають величину 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непокритого кредитного ризику </a:t>
            </a:r>
            <a:r>
              <a:rPr lang="uk-UA" dirty="0" smtClean="0"/>
              <a:t>таким чином:</a:t>
            </a:r>
          </a:p>
          <a:p>
            <a:pPr marL="92075" indent="0">
              <a:lnSpc>
                <a:spcPct val="120000"/>
              </a:lnSpc>
              <a:buNone/>
            </a:pPr>
            <a:r>
              <a:rPr lang="uk-UA" dirty="0" smtClean="0"/>
              <a:t>- якщо величина кредитного ризику </a:t>
            </a:r>
            <a:r>
              <a:rPr lang="uk-UA" u="sng" dirty="0" smtClean="0"/>
              <a:t>є меншою або дорівнює </a:t>
            </a:r>
            <a:r>
              <a:rPr lang="uk-UA" dirty="0" smtClean="0"/>
              <a:t>сумі сукупного розміру резервів за активними банківськими операціями, сформованих відповідно до вимог міжнародних стандартів фінансової звітності (далі – розмір резервів за МСФЗ)</a:t>
            </a:r>
            <a:r>
              <a:rPr lang="uk-UA" b="1" dirty="0" smtClean="0"/>
              <a:t>, </a:t>
            </a:r>
            <a:r>
              <a:rPr lang="uk-UA" dirty="0" smtClean="0"/>
              <a:t>розміру уцінки фінансових</a:t>
            </a:r>
            <a:r>
              <a:rPr lang="uk-UA" b="1" dirty="0" smtClean="0"/>
              <a:t> </a:t>
            </a:r>
            <a:r>
              <a:rPr lang="uk-UA" dirty="0" smtClean="0"/>
              <a:t>активів, що оцінюються за справедливою вартістю</a:t>
            </a:r>
            <a:r>
              <a:rPr lang="uk-UA" b="1" dirty="0" smtClean="0"/>
              <a:t>,</a:t>
            </a:r>
            <a:r>
              <a:rPr lang="uk-UA" dirty="0" smtClean="0"/>
              <a:t> </a:t>
            </a:r>
            <a:r>
              <a:rPr lang="uk-UA" b="1" dirty="0" smtClean="0"/>
              <a:t>та очікуваних кредитних збитків, які відповідно до нормативно-правового акта НБУ з питань обліку фінансових інструментів відображаються на окремих аналітичних рахунках дисконтів, якщо такі кредитні збитки не обліковуються за рахунками резервів (далі – очікувані кредитні збитки, відображені за рахунками дисконтів), </a:t>
            </a:r>
            <a:r>
              <a:rPr lang="uk-UA" dirty="0" smtClean="0"/>
              <a:t> то величина </a:t>
            </a:r>
            <a:r>
              <a:rPr lang="uk-UA" u="sng" dirty="0" smtClean="0"/>
              <a:t>непокритого кредитного ризику дорівнює нулю</a:t>
            </a:r>
            <a:r>
              <a:rPr lang="uk-UA" dirty="0" smtClean="0"/>
              <a:t>;</a:t>
            </a:r>
          </a:p>
          <a:p>
            <a:pPr marL="92075" indent="0">
              <a:lnSpc>
                <a:spcPct val="120000"/>
              </a:lnSpc>
              <a:buNone/>
            </a:pPr>
            <a:r>
              <a:rPr lang="uk-UA" dirty="0" smtClean="0"/>
              <a:t>- якщо величина кредитного ризику </a:t>
            </a:r>
            <a:r>
              <a:rPr lang="uk-UA" u="sng" dirty="0" smtClean="0"/>
              <a:t>перевищує</a:t>
            </a:r>
            <a:r>
              <a:rPr lang="uk-UA" dirty="0" smtClean="0"/>
              <a:t> суму розміру резервів за МСФЗ, розміру уцінки фінансових</a:t>
            </a:r>
            <a:r>
              <a:rPr lang="uk-UA" b="1" dirty="0" smtClean="0"/>
              <a:t> </a:t>
            </a:r>
            <a:r>
              <a:rPr lang="uk-UA" dirty="0" smtClean="0"/>
              <a:t>активів,</a:t>
            </a:r>
            <a:r>
              <a:rPr lang="uk-UA" b="1" dirty="0" smtClean="0"/>
              <a:t> </a:t>
            </a:r>
            <a:r>
              <a:rPr lang="uk-UA" dirty="0" smtClean="0"/>
              <a:t>що оцінюються за справедливою вартістю, </a:t>
            </a:r>
            <a:r>
              <a:rPr lang="uk-UA" b="1" dirty="0" smtClean="0"/>
              <a:t>та розміру очікуваних кредитних збитків, відображених за рахунками дисконтів,</a:t>
            </a:r>
            <a:r>
              <a:rPr lang="uk-UA" dirty="0" smtClean="0"/>
              <a:t> то величина </a:t>
            </a:r>
            <a:r>
              <a:rPr lang="uk-UA" u="sng" dirty="0" smtClean="0"/>
              <a:t>непокритого кредитного ризику дорівнює сумі такого перевищення</a:t>
            </a:r>
            <a:r>
              <a:rPr lang="uk-UA" dirty="0" smtClean="0"/>
              <a:t>.»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94</a:t>
            </a:fld>
            <a:endParaRPr lang="uk-UA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24936" cy="620688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ru-RU" sz="3600" dirty="0" smtClean="0"/>
              <a:t>Последующее признание </a:t>
            </a:r>
            <a:endParaRPr lang="en-US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95</a:t>
            </a:fld>
            <a:endParaRPr lang="uk-UA" dirty="0"/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>
          <a:xfrm>
            <a:off x="8543278" y="6399027"/>
            <a:ext cx="561975" cy="322448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95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568952" cy="4896544"/>
          </a:xfrm>
        </p:spPr>
        <p:txBody>
          <a:bodyPr>
            <a:normAutofit/>
          </a:bodyPr>
          <a:lstStyle/>
          <a:p>
            <a:pPr marL="0" indent="0">
              <a:buFontTx/>
              <a:buChar char="-"/>
            </a:pPr>
            <a:r>
              <a:rPr lang="ru-RU" dirty="0" smtClean="0"/>
              <a:t>Рассчитываем новую ЭПС (без учета Дисконта/2)</a:t>
            </a:r>
          </a:p>
          <a:p>
            <a:pPr marL="0" indent="0">
              <a:buFontTx/>
              <a:buChar char="-"/>
            </a:pPr>
            <a:r>
              <a:rPr lang="ru-RU" dirty="0" smtClean="0"/>
              <a:t>Амортизируем Дисконт/1 как обычно</a:t>
            </a:r>
          </a:p>
          <a:p>
            <a:pPr marL="0" indent="0">
              <a:buFontTx/>
              <a:buChar char="-"/>
            </a:pPr>
            <a:r>
              <a:rPr lang="ru-RU" dirty="0" smtClean="0"/>
              <a:t>С Дисконтом/2 обращаемся как с резервом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64704"/>
          </a:xfrm>
        </p:spPr>
        <p:txBody>
          <a:bodyPr/>
          <a:lstStyle/>
          <a:p>
            <a:r>
              <a:rPr lang="ru-RU" sz="4000" dirty="0" smtClean="0"/>
              <a:t>МСФО 13 «Справедливая стоимость»</a:t>
            </a:r>
            <a:endParaRPr lang="en-US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96</a:t>
            </a:fld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556792"/>
            <a:ext cx="871296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 smtClean="0"/>
              <a:t>«2.  Справедливая стоимость - это рыночная оценка, а не оценка, формируемая с учетом специфики предприятия. </a:t>
            </a:r>
          </a:p>
          <a:p>
            <a:endParaRPr lang="ru-RU" sz="1400" dirty="0" smtClean="0"/>
          </a:p>
          <a:p>
            <a:r>
              <a:rPr lang="ru-RU" sz="1400" dirty="0" smtClean="0"/>
              <a:t>По некоторым активам и обязательствам могут существовать наблюдаемые рыночные операции или рыночная информация. По другим активам и обязательствам наблюдаемые рыночные операции или рыночная информация могут отсутствовать. </a:t>
            </a:r>
          </a:p>
          <a:p>
            <a:endParaRPr lang="ru-RU" sz="1400" dirty="0" smtClean="0"/>
          </a:p>
          <a:p>
            <a:r>
              <a:rPr lang="ru-RU" sz="1400" dirty="0" smtClean="0"/>
              <a:t>Однако цель оценки справедливой стоимости в обоих случаях одна и та же - определить цену, по которой проводилась бы операция, осуществляемая на организованном рынке, по продаже актива или передаче обязательства между участниками рынка на дату оценки в текущих рыночных условиях (то есть выходная цена на дату оценки с точки зрения участника рынка, который удерживает актив или имеет обязательство).</a:t>
            </a:r>
          </a:p>
          <a:p>
            <a:endParaRPr lang="ru-RU" sz="1400" dirty="0" smtClean="0"/>
          </a:p>
          <a:p>
            <a:r>
              <a:rPr lang="ru-RU" sz="1400" dirty="0" smtClean="0"/>
              <a:t>3. Если цена на идентичный актив или обязательство не наблюдается на рынке, предприятие оценивает справедливую стоимость, используя другой метод оценки, который обеспечивает максимальное использование уместных наблюдаемых исходных данных и минимальное использование ненаблюдаемых исходных данных. Поскольку справедливая стоимость является рыночной оценкой, она определяется с использованием таких допущений, которые участники рынка использовали бы при определении стоимости актива или обязательства, включая допущения о риске. Следовательно, намерение предприятия удержать актив или урегулировать или иным образом выполнить обязательство не является уместным фактором при оценке справедливой стоимости.»</a:t>
            </a:r>
            <a:endParaRPr lang="ru-RU" sz="1400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424936" cy="620688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ru-RU" sz="3600" dirty="0" smtClean="0"/>
              <a:t>Последующее признание </a:t>
            </a:r>
            <a:endParaRPr lang="en-US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97</a:t>
            </a:fld>
            <a:endParaRPr lang="uk-UA" dirty="0"/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>
          <a:xfrm>
            <a:off x="8543278" y="6399027"/>
            <a:ext cx="561975" cy="322448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674F25-5597-49FC-B98D-6E04BCE59C2F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97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568952" cy="4896544"/>
          </a:xfrm>
        </p:spPr>
        <p:txBody>
          <a:bodyPr>
            <a:normAutofit/>
          </a:bodyPr>
          <a:lstStyle/>
          <a:p>
            <a:pPr marL="0" indent="0">
              <a:buFontTx/>
              <a:buChar char="-"/>
            </a:pPr>
            <a:r>
              <a:rPr lang="ru-RU" dirty="0" smtClean="0"/>
              <a:t>Рассчитываем новую ЭПС</a:t>
            </a:r>
          </a:p>
          <a:p>
            <a:pPr marL="0" indent="0">
              <a:buFontTx/>
              <a:buChar char="-"/>
            </a:pPr>
            <a:r>
              <a:rPr lang="ru-RU" dirty="0" smtClean="0"/>
              <a:t> Формируем резерв – 1я стадия</a:t>
            </a:r>
          </a:p>
          <a:p>
            <a:pPr marL="0" indent="0">
              <a:buFontTx/>
              <a:buChar char="-"/>
            </a:pPr>
            <a:r>
              <a:rPr lang="ru-RU" dirty="0" smtClean="0"/>
              <a:t>Амортизируем Дисконт как обычно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8964488" cy="403448"/>
          </a:xfrm>
        </p:spPr>
        <p:txBody>
          <a:bodyPr/>
          <a:lstStyle/>
          <a:p>
            <a:pPr marL="914400" lvl="1" indent="-457200" algn="ctr"/>
            <a:r>
              <a:rPr lang="ru-RU" sz="2200" i="1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Определение </a:t>
            </a:r>
            <a:r>
              <a:rPr lang="ru-RU" sz="2200" i="1" kern="1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существенности/ несущественности модификации в случае реструктуризации</a:t>
            </a: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323528" y="2395240"/>
            <a:ext cx="8424863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МСБУ 39, КЗ84. </a:t>
            </a:r>
            <a:endParaRPr lang="ru-RU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Если условия финансового актива изменяются в результате повторных переговоров или по причинам финансовых затруднений заемщика или эмитента, то обесценение оценивается, исходя из первоначальной эффективной ставки процента к изменившимся условиям. </a:t>
            </a:r>
          </a:p>
          <a:p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Исходя из прагматических условий, кредитор может оценить обесценения финансового актива  на 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основе справедливой 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стоимости инструмента с применением наблюдаемой рыночной цены. </a:t>
            </a:r>
          </a:p>
          <a:p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endParaRPr lang="ru-RU" sz="1200" dirty="0"/>
          </a:p>
          <a:p>
            <a:endParaRPr lang="ru-RU" sz="1200" dirty="0"/>
          </a:p>
        </p:txBody>
      </p:sp>
      <p:sp>
        <p:nvSpPr>
          <p:cNvPr id="4" name="Заголовок 6"/>
          <p:cNvSpPr txBox="1">
            <a:spLocks/>
          </p:cNvSpPr>
          <p:nvPr/>
        </p:nvSpPr>
        <p:spPr>
          <a:xfrm>
            <a:off x="467544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!ранее - реструктуризация кредитов</a:t>
            </a: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35496"/>
          </a:xfrm>
        </p:spPr>
        <p:txBody>
          <a:bodyPr/>
          <a:lstStyle/>
          <a:p>
            <a:r>
              <a:rPr lang="ru-RU" sz="4000" dirty="0" smtClean="0"/>
              <a:t>Теперь</a:t>
            </a:r>
            <a:endParaRPr lang="en-US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b="1" dirty="0" smtClean="0"/>
              <a:t>МСФО 9. 3.3.2</a:t>
            </a:r>
          </a:p>
          <a:p>
            <a:pPr>
              <a:buNone/>
            </a:pPr>
            <a:r>
              <a:rPr lang="uk-UA" dirty="0" smtClean="0"/>
              <a:t>      </a:t>
            </a:r>
            <a:r>
              <a:rPr lang="uk-UA" dirty="0" err="1" smtClean="0"/>
              <a:t>Сделка</a:t>
            </a:r>
            <a:r>
              <a:rPr lang="uk-UA" dirty="0" smtClean="0"/>
              <a:t> </a:t>
            </a:r>
            <a:r>
              <a:rPr lang="uk-UA" dirty="0" err="1" smtClean="0"/>
              <a:t>между</a:t>
            </a:r>
            <a:r>
              <a:rPr lang="uk-UA" dirty="0" smtClean="0"/>
              <a:t> </a:t>
            </a:r>
            <a:r>
              <a:rPr lang="uk-UA" dirty="0" err="1" smtClean="0"/>
              <a:t>существующими</a:t>
            </a:r>
            <a:r>
              <a:rPr lang="uk-UA" dirty="0" smtClean="0"/>
              <a:t> </a:t>
            </a:r>
            <a:r>
              <a:rPr lang="uk-UA" dirty="0" err="1" smtClean="0"/>
              <a:t>заемщиком</a:t>
            </a:r>
            <a:r>
              <a:rPr lang="uk-UA" dirty="0" smtClean="0"/>
              <a:t> и кредитором по </a:t>
            </a:r>
            <a:r>
              <a:rPr lang="uk-UA" dirty="0" err="1" smtClean="0"/>
              <a:t>замене</a:t>
            </a:r>
            <a:r>
              <a:rPr lang="uk-UA" dirty="0" smtClean="0"/>
              <a:t> одного </a:t>
            </a:r>
            <a:r>
              <a:rPr lang="uk-UA" dirty="0" err="1" smtClean="0"/>
              <a:t>долгового</a:t>
            </a:r>
            <a:r>
              <a:rPr lang="uk-UA" dirty="0" smtClean="0"/>
              <a:t> </a:t>
            </a:r>
            <a:r>
              <a:rPr lang="uk-UA" dirty="0" err="1" smtClean="0"/>
              <a:t>инструмента</a:t>
            </a:r>
            <a:r>
              <a:rPr lang="uk-UA" dirty="0" smtClean="0"/>
              <a:t> на </a:t>
            </a:r>
            <a:r>
              <a:rPr lang="uk-UA" dirty="0" err="1" smtClean="0"/>
              <a:t>другой</a:t>
            </a:r>
            <a:r>
              <a:rPr lang="uk-UA" dirty="0" smtClean="0"/>
              <a:t> с </a:t>
            </a:r>
            <a:r>
              <a:rPr lang="uk-UA" dirty="0" err="1" smtClean="0"/>
              <a:t>существенно</a:t>
            </a:r>
            <a:r>
              <a:rPr lang="uk-UA" dirty="0" smtClean="0"/>
              <a:t> </a:t>
            </a:r>
            <a:r>
              <a:rPr lang="uk-UA" dirty="0" err="1" smtClean="0"/>
              <a:t>отличающимися</a:t>
            </a:r>
            <a:r>
              <a:rPr lang="uk-UA" dirty="0" smtClean="0"/>
              <a:t> </a:t>
            </a:r>
            <a:r>
              <a:rPr lang="uk-UA" dirty="0" err="1" smtClean="0"/>
              <a:t>условиями</a:t>
            </a:r>
            <a:r>
              <a:rPr lang="uk-UA" dirty="0" smtClean="0"/>
              <a:t> </a:t>
            </a:r>
            <a:r>
              <a:rPr lang="uk-UA" dirty="0" err="1" smtClean="0"/>
              <a:t>должна</a:t>
            </a:r>
            <a:r>
              <a:rPr lang="uk-UA" dirty="0" smtClean="0"/>
              <a:t> </a:t>
            </a:r>
            <a:r>
              <a:rPr lang="uk-UA" dirty="0" err="1" smtClean="0"/>
              <a:t>учитываться</a:t>
            </a:r>
            <a:r>
              <a:rPr lang="uk-UA" dirty="0" smtClean="0"/>
              <a:t> </a:t>
            </a:r>
            <a:r>
              <a:rPr lang="uk-UA" dirty="0" err="1" smtClean="0"/>
              <a:t>как</a:t>
            </a:r>
            <a:r>
              <a:rPr lang="uk-UA" dirty="0" smtClean="0"/>
              <a:t> </a:t>
            </a:r>
            <a:r>
              <a:rPr lang="uk-UA" dirty="0" err="1" smtClean="0"/>
              <a:t>погашение</a:t>
            </a:r>
            <a:r>
              <a:rPr lang="uk-UA" dirty="0" smtClean="0"/>
              <a:t> </a:t>
            </a:r>
            <a:r>
              <a:rPr lang="uk-UA" dirty="0" err="1" smtClean="0"/>
              <a:t>первоначального</a:t>
            </a:r>
            <a:r>
              <a:rPr lang="uk-UA" dirty="0" smtClean="0"/>
              <a:t> </a:t>
            </a:r>
            <a:r>
              <a:rPr lang="uk-UA" dirty="0" err="1" smtClean="0"/>
              <a:t>финансового</a:t>
            </a:r>
            <a:r>
              <a:rPr lang="uk-UA" dirty="0" smtClean="0"/>
              <a:t> </a:t>
            </a:r>
            <a:r>
              <a:rPr lang="uk-UA" dirty="0" err="1" smtClean="0"/>
              <a:t>обязательства</a:t>
            </a:r>
            <a:r>
              <a:rPr lang="uk-UA" dirty="0" smtClean="0"/>
              <a:t> и </a:t>
            </a:r>
            <a:r>
              <a:rPr lang="uk-UA" dirty="0" err="1" smtClean="0"/>
              <a:t>признание</a:t>
            </a:r>
            <a:r>
              <a:rPr lang="uk-UA" dirty="0" smtClean="0"/>
              <a:t> нового </a:t>
            </a:r>
            <a:r>
              <a:rPr lang="uk-UA" dirty="0" err="1" smtClean="0"/>
              <a:t>финансового</a:t>
            </a:r>
            <a:r>
              <a:rPr lang="uk-UA" dirty="0" smtClean="0"/>
              <a:t> </a:t>
            </a:r>
            <a:r>
              <a:rPr lang="uk-UA" dirty="0" err="1" smtClean="0"/>
              <a:t>обязательства</a:t>
            </a:r>
            <a:r>
              <a:rPr lang="uk-UA" dirty="0" smtClean="0"/>
              <a:t>. </a:t>
            </a:r>
            <a:r>
              <a:rPr lang="uk-UA" dirty="0" err="1" smtClean="0"/>
              <a:t>Аналогично</a:t>
            </a:r>
            <a:r>
              <a:rPr lang="uk-UA" dirty="0" smtClean="0"/>
              <a:t> </a:t>
            </a:r>
            <a:r>
              <a:rPr lang="uk-UA" dirty="0" err="1" smtClean="0"/>
              <a:t>существенная</a:t>
            </a:r>
            <a:r>
              <a:rPr lang="uk-UA" dirty="0" smtClean="0"/>
              <a:t> </a:t>
            </a:r>
            <a:r>
              <a:rPr lang="uk-UA" b="1" dirty="0" err="1" smtClean="0"/>
              <a:t>модификация</a:t>
            </a:r>
            <a:r>
              <a:rPr lang="uk-UA" dirty="0" smtClean="0"/>
              <a:t> </a:t>
            </a:r>
            <a:r>
              <a:rPr lang="uk-UA" dirty="0" err="1" smtClean="0"/>
              <a:t>условий</a:t>
            </a:r>
            <a:r>
              <a:rPr lang="uk-UA" dirty="0" smtClean="0"/>
              <a:t> </a:t>
            </a:r>
            <a:r>
              <a:rPr lang="uk-UA" dirty="0" err="1" smtClean="0"/>
              <a:t>имеющегося</a:t>
            </a:r>
            <a:r>
              <a:rPr lang="uk-UA" dirty="0" smtClean="0"/>
              <a:t> </a:t>
            </a:r>
            <a:r>
              <a:rPr lang="uk-UA" dirty="0" err="1" smtClean="0"/>
              <a:t>финансового</a:t>
            </a:r>
            <a:r>
              <a:rPr lang="uk-UA" dirty="0" smtClean="0"/>
              <a:t> </a:t>
            </a:r>
            <a:r>
              <a:rPr lang="uk-UA" dirty="0" err="1" smtClean="0"/>
              <a:t>обязательства</a:t>
            </a:r>
            <a:r>
              <a:rPr lang="uk-UA" dirty="0" smtClean="0"/>
              <a:t> </a:t>
            </a:r>
            <a:r>
              <a:rPr lang="uk-UA" dirty="0" err="1" smtClean="0"/>
              <a:t>или</a:t>
            </a:r>
            <a:r>
              <a:rPr lang="uk-UA" dirty="0" smtClean="0"/>
              <a:t> </a:t>
            </a:r>
            <a:r>
              <a:rPr lang="uk-UA" dirty="0" err="1" smtClean="0"/>
              <a:t>его</a:t>
            </a:r>
            <a:r>
              <a:rPr lang="uk-UA" dirty="0" smtClean="0"/>
              <a:t> части (</a:t>
            </a:r>
            <a:r>
              <a:rPr lang="uk-UA" b="1" dirty="0" err="1" smtClean="0"/>
              <a:t>независимо</a:t>
            </a:r>
            <a:r>
              <a:rPr lang="uk-UA" b="1" dirty="0" smtClean="0"/>
              <a:t> от того, </a:t>
            </a:r>
            <a:r>
              <a:rPr lang="uk-UA" b="1" dirty="0" err="1" smtClean="0"/>
              <a:t>вызвана</a:t>
            </a:r>
            <a:r>
              <a:rPr lang="uk-UA" b="1" dirty="0" smtClean="0"/>
              <a:t> </a:t>
            </a:r>
            <a:r>
              <a:rPr lang="uk-UA" b="1" dirty="0" err="1" smtClean="0"/>
              <a:t>ли</a:t>
            </a:r>
            <a:r>
              <a:rPr lang="uk-UA" b="1" dirty="0" smtClean="0"/>
              <a:t> </a:t>
            </a:r>
            <a:r>
              <a:rPr lang="uk-UA" b="1" dirty="0" err="1" smtClean="0"/>
              <a:t>она</a:t>
            </a:r>
            <a:r>
              <a:rPr lang="uk-UA" b="1" dirty="0" smtClean="0"/>
              <a:t> </a:t>
            </a:r>
            <a:r>
              <a:rPr lang="uk-UA" b="1" dirty="0" err="1" smtClean="0"/>
              <a:t>финансовыми</a:t>
            </a:r>
            <a:r>
              <a:rPr lang="uk-UA" b="1" dirty="0" smtClean="0"/>
              <a:t> </a:t>
            </a:r>
            <a:r>
              <a:rPr lang="uk-UA" b="1" dirty="0" err="1" smtClean="0"/>
              <a:t>затруднениями</a:t>
            </a:r>
            <a:r>
              <a:rPr lang="uk-UA" b="1" dirty="0" smtClean="0"/>
              <a:t> </a:t>
            </a:r>
            <a:r>
              <a:rPr lang="uk-UA" b="1" dirty="0" err="1" smtClean="0"/>
              <a:t>должника</a:t>
            </a:r>
            <a:r>
              <a:rPr lang="uk-UA" dirty="0" smtClean="0"/>
              <a:t>) </a:t>
            </a:r>
            <a:r>
              <a:rPr lang="uk-UA" dirty="0" err="1" smtClean="0"/>
              <a:t>должна</a:t>
            </a:r>
            <a:r>
              <a:rPr lang="uk-UA" dirty="0" smtClean="0"/>
              <a:t> </a:t>
            </a:r>
            <a:r>
              <a:rPr lang="uk-UA" dirty="0" err="1" smtClean="0"/>
              <a:t>учитываться</a:t>
            </a:r>
            <a:r>
              <a:rPr lang="uk-UA" dirty="0" smtClean="0"/>
              <a:t> </a:t>
            </a:r>
            <a:r>
              <a:rPr lang="uk-UA" dirty="0" err="1" smtClean="0"/>
              <a:t>как</a:t>
            </a:r>
            <a:r>
              <a:rPr lang="uk-UA" dirty="0" smtClean="0"/>
              <a:t> </a:t>
            </a:r>
            <a:r>
              <a:rPr lang="uk-UA" dirty="0" err="1" smtClean="0"/>
              <a:t>погашение</a:t>
            </a:r>
            <a:r>
              <a:rPr lang="uk-UA" dirty="0" smtClean="0"/>
              <a:t> </a:t>
            </a:r>
            <a:r>
              <a:rPr lang="uk-UA" dirty="0" err="1" smtClean="0"/>
              <a:t>первоначального</a:t>
            </a:r>
            <a:r>
              <a:rPr lang="uk-UA" dirty="0" smtClean="0"/>
              <a:t> </a:t>
            </a:r>
            <a:r>
              <a:rPr lang="uk-UA" dirty="0" err="1" smtClean="0"/>
              <a:t>финансового</a:t>
            </a:r>
            <a:r>
              <a:rPr lang="uk-UA" dirty="0" smtClean="0"/>
              <a:t> </a:t>
            </a:r>
            <a:r>
              <a:rPr lang="uk-UA" dirty="0" err="1" smtClean="0"/>
              <a:t>обязательства</a:t>
            </a:r>
            <a:r>
              <a:rPr lang="uk-UA" dirty="0" smtClean="0"/>
              <a:t> и </a:t>
            </a:r>
            <a:r>
              <a:rPr lang="uk-UA" dirty="0" err="1" smtClean="0"/>
              <a:t>признание</a:t>
            </a:r>
            <a:r>
              <a:rPr lang="uk-UA" dirty="0" smtClean="0"/>
              <a:t> нового </a:t>
            </a:r>
            <a:r>
              <a:rPr lang="uk-UA" dirty="0" err="1" smtClean="0"/>
              <a:t>финансового</a:t>
            </a:r>
            <a:r>
              <a:rPr lang="uk-UA" dirty="0" smtClean="0"/>
              <a:t> </a:t>
            </a:r>
            <a:r>
              <a:rPr lang="uk-UA" dirty="0" err="1" smtClean="0"/>
              <a:t>обязательства</a:t>
            </a:r>
            <a:r>
              <a:rPr lang="uk-UA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99</a:t>
            </a:fld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46993</TotalTime>
  <Words>6093</Words>
  <Application>Microsoft Office PowerPoint</Application>
  <PresentationFormat>Экран (4:3)</PresentationFormat>
  <Paragraphs>1339</Paragraphs>
  <Slides>125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125</vt:i4>
      </vt:variant>
    </vt:vector>
  </HeadingPairs>
  <TitlesOfParts>
    <vt:vector size="126" baseType="lpstr">
      <vt:lpstr>Исполнительная</vt:lpstr>
      <vt:lpstr> Метод дисконтирования денежных потоков –   применение в бухгалтерском учете</vt:lpstr>
      <vt:lpstr>План</vt:lpstr>
      <vt:lpstr>Слайд 3</vt:lpstr>
      <vt:lpstr> 1. Цель применения метода дисконтирования</vt:lpstr>
      <vt:lpstr>Вывод:</vt:lpstr>
      <vt:lpstr>Слайд 6</vt:lpstr>
      <vt:lpstr>Слайд 7</vt:lpstr>
      <vt:lpstr>Слайд 8</vt:lpstr>
      <vt:lpstr>МСФО,  требующие применения  дисконтирования</vt:lpstr>
      <vt:lpstr>Слайд 10</vt:lpstr>
      <vt:lpstr>Слайд 11</vt:lpstr>
      <vt:lpstr>Нормативные документы, содержащие формулы и инструкции по применению метода дисконтирования</vt:lpstr>
      <vt:lpstr>Слайд 13</vt:lpstr>
      <vt:lpstr>3. Применение метода дисконтирования в учете финансовых инструментов</vt:lpstr>
      <vt:lpstr>Слайд 15</vt:lpstr>
      <vt:lpstr>Слайд 16</vt:lpstr>
      <vt:lpstr>Слайд 17</vt:lpstr>
      <vt:lpstr>Слайд 18</vt:lpstr>
      <vt:lpstr>Слайд 19</vt:lpstr>
      <vt:lpstr>Слайд 20</vt:lpstr>
      <vt:lpstr>По амортизированной себестоимости</vt:lpstr>
      <vt:lpstr>Слайд 22</vt:lpstr>
      <vt:lpstr>Слайд 23</vt:lpstr>
      <vt:lpstr>По FVOCI</vt:lpstr>
      <vt:lpstr>Слайд 25</vt:lpstr>
      <vt:lpstr>По FVPL</vt:lpstr>
      <vt:lpstr>Амортизированная себестоимость vs Валовая балансовая стоимость и Балансовая стоимость</vt:lpstr>
      <vt:lpstr>Депозиты</vt:lpstr>
      <vt:lpstr>Субординированный долг</vt:lpstr>
      <vt:lpstr>Слайд 30</vt:lpstr>
      <vt:lpstr>Выпущенные и приобретенные  долговые ценные бумаги </vt:lpstr>
      <vt:lpstr>Возвратная финансовая помощь</vt:lpstr>
      <vt:lpstr>возвратная финансовая помощь</vt:lpstr>
      <vt:lpstr>Слайд 34</vt:lpstr>
      <vt:lpstr>Слайд 35</vt:lpstr>
      <vt:lpstr>Дисконт = «прибыли/ убытки первого дня»</vt:lpstr>
      <vt:lpstr>Слайд 37</vt:lpstr>
      <vt:lpstr>Слайд 38</vt:lpstr>
      <vt:lpstr>Приобретение кредитов и дебиторской задолженности</vt:lpstr>
      <vt:lpstr>4. Основные практические аспекты применения метода дисконтирования в учете финансовых инструментов</vt:lpstr>
      <vt:lpstr>Слайд 41</vt:lpstr>
      <vt:lpstr>Кредиты с плавающей ставкой</vt:lpstr>
      <vt:lpstr>Слайд 43</vt:lpstr>
      <vt:lpstr>Слайд 44</vt:lpstr>
      <vt:lpstr>Слайд 45</vt:lpstr>
      <vt:lpstr>Слайд 46</vt:lpstr>
      <vt:lpstr>Учет кредитов при досрочном погашении  </vt:lpstr>
      <vt:lpstr>Слайд 48</vt:lpstr>
      <vt:lpstr>Слайд 49</vt:lpstr>
      <vt:lpstr>Слайд 50</vt:lpstr>
      <vt:lpstr> Уменьшение полезности финансовых активов  </vt:lpstr>
      <vt:lpstr>Базовые принципы расчета резервов</vt:lpstr>
      <vt:lpstr>Учет доходов по ФА на 3ей стадии </vt:lpstr>
      <vt:lpstr>Слайд 54</vt:lpstr>
      <vt:lpstr>Учет доходов по обесцененным кредитам на третьей стадии </vt:lpstr>
      <vt:lpstr>Слайд 56</vt:lpstr>
      <vt:lpstr>Реструктуризация и прочие виды модификаций</vt:lpstr>
      <vt:lpstr>Прекращение признания (МСФО 9)</vt:lpstr>
      <vt:lpstr>Определение модификации - пример</vt:lpstr>
      <vt:lpstr>Определение существенности</vt:lpstr>
      <vt:lpstr>А что с активами?</vt:lpstr>
      <vt:lpstr>Слайд 62</vt:lpstr>
      <vt:lpstr>Вывод:</vt:lpstr>
      <vt:lpstr>2 РАЗНЫХ процесса</vt:lpstr>
      <vt:lpstr>Модификация финансовых активов</vt:lpstr>
      <vt:lpstr>качественный анализ</vt:lpstr>
      <vt:lpstr>количественный анализ</vt:lpstr>
      <vt:lpstr>Слайд 68</vt:lpstr>
      <vt:lpstr>Слайд 69</vt:lpstr>
      <vt:lpstr>Процедуры определения существенности/ несущественности модификации (пример)</vt:lpstr>
      <vt:lpstr>Какую ставку берем для дисконтирования?</vt:lpstr>
      <vt:lpstr>Как определяем денежные потоки по модифицированному ФА?</vt:lpstr>
      <vt:lpstr>С чем сравниваем?</vt:lpstr>
      <vt:lpstr>Какой порог существенности?</vt:lpstr>
      <vt:lpstr>Пример 11: пересмотр ставок</vt:lpstr>
      <vt:lpstr>Пример 11.1: определение существенности модификации –количественный анализ</vt:lpstr>
      <vt:lpstr>Учет несущественной модификации.  Расчет эффекта от модификации</vt:lpstr>
      <vt:lpstr>Слайд 78</vt:lpstr>
      <vt:lpstr>Слайд 79</vt:lpstr>
      <vt:lpstr>Учет несущественной модификации</vt:lpstr>
      <vt:lpstr>Расчет эффекта от модификации</vt:lpstr>
      <vt:lpstr>Пример – учет эффекта от модификации и полученных комиссий</vt:lpstr>
      <vt:lpstr>Дальнейший учет если не было комиссий</vt:lpstr>
      <vt:lpstr>Дальнейший учет если были комиссии</vt:lpstr>
      <vt:lpstr>Отражение существенной модификации</vt:lpstr>
      <vt:lpstr>Пример 12: существенная модификация</vt:lpstr>
      <vt:lpstr>Пример 12.1: определение существенности модификации –количественный анализ</vt:lpstr>
      <vt:lpstr>Как прекратить признание?</vt:lpstr>
      <vt:lpstr>Прекращение признания старого актива</vt:lpstr>
      <vt:lpstr>Признание  нового актива</vt:lpstr>
      <vt:lpstr>Пример 12.2: определение справедливой стоимости нового актива</vt:lpstr>
      <vt:lpstr>Слайд 92</vt:lpstr>
      <vt:lpstr>Элементы ЧБС непосредственно  перед модификацией</vt:lpstr>
      <vt:lpstr>отдельный аналитический счет дисконта</vt:lpstr>
      <vt:lpstr>Последующее признание </vt:lpstr>
      <vt:lpstr>МСФО 13 «Справедливая стоимость»</vt:lpstr>
      <vt:lpstr>Последующее признание </vt:lpstr>
      <vt:lpstr>Определение существенности/ несущественности модификации в случае реструктуризации</vt:lpstr>
      <vt:lpstr>Теперь</vt:lpstr>
      <vt:lpstr>Вместе с тем!</vt:lpstr>
      <vt:lpstr>Определение и учет первоначально-обесцененных финансовых (POCI)активов </vt:lpstr>
      <vt:lpstr>Отражение модификации*</vt:lpstr>
      <vt:lpstr>Пример 13: существенная модификация, при которой возникают POCI-активы</vt:lpstr>
      <vt:lpstr>Признание нового POCI-актива</vt:lpstr>
      <vt:lpstr>Признание нового POCI-актива</vt:lpstr>
      <vt:lpstr>Последующее признание </vt:lpstr>
      <vt:lpstr>5. Применение метода дисконтирования в учете прочих статей финансовой отчетности</vt:lpstr>
      <vt:lpstr>Выручка, содержащая  значительный компонент финансирования </vt:lpstr>
      <vt:lpstr>Ставка дисконтирования</vt:lpstr>
      <vt:lpstr>Приобретение активов  с существенной  отсрочкой платежа</vt:lpstr>
      <vt:lpstr>Слайд 111</vt:lpstr>
      <vt:lpstr>Долгосрочная дебиторская и кредиторская задолженность </vt:lpstr>
      <vt:lpstr>Аренда </vt:lpstr>
      <vt:lpstr>Слайд 114</vt:lpstr>
      <vt:lpstr>Слайд 115</vt:lpstr>
      <vt:lpstr>Слайд 116</vt:lpstr>
      <vt:lpstr>Слайд 117</vt:lpstr>
      <vt:lpstr>ставка, заложенная  в договоре</vt:lpstr>
      <vt:lpstr>Обесценение активов</vt:lpstr>
      <vt:lpstr>Порядок определения уменьшения полезности</vt:lpstr>
      <vt:lpstr>Ставка дисконтирования</vt:lpstr>
      <vt:lpstr>Обеспечения по МСБУ 37</vt:lpstr>
      <vt:lpstr>Слайд 123</vt:lpstr>
      <vt:lpstr>Оценка</vt:lpstr>
      <vt:lpstr>Контакты</vt:lpstr>
    </vt:vector>
  </TitlesOfParts>
  <Company>Укрсоцбанк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oska</dc:creator>
  <cp:lastModifiedBy>znachkov</cp:lastModifiedBy>
  <cp:revision>1032</cp:revision>
  <dcterms:created xsi:type="dcterms:W3CDTF">2016-05-19T13:38:24Z</dcterms:created>
  <dcterms:modified xsi:type="dcterms:W3CDTF">2019-03-13T07:01:24Z</dcterms:modified>
</cp:coreProperties>
</file>